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78" r:id="rId2"/>
    <p:sldId id="258" r:id="rId3"/>
    <p:sldId id="268" r:id="rId4"/>
    <p:sldId id="282" r:id="rId5"/>
    <p:sldId id="272" r:id="rId6"/>
    <p:sldId id="286" r:id="rId7"/>
    <p:sldId id="287" r:id="rId8"/>
    <p:sldId id="274" r:id="rId9"/>
    <p:sldId id="273" r:id="rId10"/>
    <p:sldId id="284" r:id="rId11"/>
    <p:sldId id="285" r:id="rId12"/>
    <p:sldId id="280" r:id="rId13"/>
    <p:sldId id="294" r:id="rId14"/>
    <p:sldId id="281" r:id="rId15"/>
    <p:sldId id="288" r:id="rId16"/>
    <p:sldId id="271" r:id="rId17"/>
    <p:sldId id="293" r:id="rId18"/>
    <p:sldId id="289" r:id="rId19"/>
    <p:sldId id="290" r:id="rId20"/>
    <p:sldId id="292" r:id="rId21"/>
    <p:sldId id="29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014"/>
    <a:srgbClr val="222222"/>
    <a:srgbClr val="898989"/>
    <a:srgbClr val="000000"/>
    <a:srgbClr val="F731DF"/>
    <a:srgbClr val="C808B1"/>
    <a:srgbClr val="9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7474" autoAdjust="0"/>
  </p:normalViewPr>
  <p:slideViewPr>
    <p:cSldViewPr snapToGrid="0">
      <p:cViewPr>
        <p:scale>
          <a:sx n="80" d="100"/>
          <a:sy n="80" d="100"/>
        </p:scale>
        <p:origin x="155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FB69E-7613-4DF0-A9E5-2CB3B102AFE9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56302-0391-4BEA-B9E0-A10FAE7298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219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72AB3-EA59-4D8D-841A-FA2FB167C77C}" type="datetimeFigureOut">
              <a:rPr lang="it-IT" smtClean="0"/>
              <a:t>02/09/2022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5CF5B-5606-4ED6-9842-2AB835DD9F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44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CF5B-5606-4ED6-9842-2AB835DD9F5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56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CF5B-5606-4ED6-9842-2AB835DD9F5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548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CF5B-5606-4ED6-9842-2AB835DD9F5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40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CF5B-5606-4ED6-9842-2AB835DD9F5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598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CF5B-5606-4ED6-9842-2AB835DD9F5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5378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CF5B-5606-4ED6-9842-2AB835DD9F5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923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CF5B-5606-4ED6-9842-2AB835DD9F5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31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CF5B-5606-4ED6-9842-2AB835DD9F5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023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5CF5B-5606-4ED6-9842-2AB835DD9F5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73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77CC8-9CCA-45CA-9DBA-737D8D8AE26B}" type="datetime1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4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0276A-83EF-4574-8743-34A87DE74973}" type="datetime1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921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14F25-4E61-4A97-8C80-B1765F96F163}" type="datetime1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859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59D26-5AF6-4657-A4CC-56804A6B40EB}" type="datetime1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10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81DD4-DD79-4E77-90D6-4A38E7B316A1}" type="datetime1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4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F949E-644B-4649-84FB-0AD7A05DA5BB}" type="datetime1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7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379A-33C0-4158-8653-21A1C49FC4D3}" type="datetime1">
              <a:rPr lang="en-GB" smtClean="0"/>
              <a:t>05/09/2022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089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AC4AB-3393-4796-B5B4-0A7D76CF03B9}" type="datetime1">
              <a:rPr lang="en-GB" smtClean="0"/>
              <a:t>05/09/2022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86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1E2AE-62E1-4F8A-834F-5D6AC6A0EF22}" type="datetime1">
              <a:rPr lang="en-GB" smtClean="0"/>
              <a:t>05/09/2022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67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631B-5944-43BA-BF5D-38164A1DF198}" type="datetime1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39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447FE-510E-43E8-B90A-4AE657CBF663}" type="datetime1">
              <a:rPr lang="en-GB" smtClean="0"/>
              <a:t>05/09/2022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142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CBE93-AD0C-4BAD-8FA8-47E0F78BEDE7}" type="datetime1">
              <a:rPr lang="en-GB" smtClean="0"/>
              <a:t>05/09/2022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5017-2BEA-4E4C-AA9F-A71C2534CE90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621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2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9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6.png"/><Relationship Id="rId5" Type="http://schemas.openxmlformats.org/officeDocument/2006/relationships/image" Target="../media/image2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70" r="1" b="1"/>
          <a:stretch/>
        </p:blipFill>
        <p:spPr>
          <a:xfrm>
            <a:off x="0" y="0"/>
            <a:ext cx="9144004" cy="5104866"/>
          </a:xfrm>
          <a:prstGeom prst="rect">
            <a:avLst/>
          </a:prstGeom>
        </p:spPr>
      </p:pic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0" y="-1"/>
            <a:ext cx="9144000" cy="2754791"/>
          </a:xfrm>
        </p:spPr>
        <p:txBody>
          <a:bodyPr>
            <a:normAutofit/>
          </a:bodyPr>
          <a:lstStyle/>
          <a:p>
            <a:endParaRPr lang="it-IT" sz="500" dirty="0"/>
          </a:p>
          <a:p>
            <a:endParaRPr lang="en-US" sz="1600" i="1" dirty="0">
              <a:solidFill>
                <a:schemeClr val="bg1"/>
              </a:solidFill>
            </a:endParaRPr>
          </a:p>
          <a:p>
            <a:r>
              <a:rPr lang="en-US" sz="2800" i="1" dirty="0">
                <a:solidFill>
                  <a:schemeClr val="bg1"/>
                </a:solidFill>
              </a:rPr>
              <a:t>Master Thesis in Physics of Data</a:t>
            </a:r>
            <a:endParaRPr lang="it-IT" sz="2800" b="1" i="1" dirty="0">
              <a:solidFill>
                <a:schemeClr val="bg1"/>
              </a:solidFill>
            </a:endParaRPr>
          </a:p>
          <a:p>
            <a:endParaRPr lang="it-IT" sz="16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Biological Networks as Defense against 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Adversarial Attacks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4572001" y="2754791"/>
            <a:ext cx="457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		</a:t>
            </a:r>
            <a:r>
              <a:rPr lang="it-IT" sz="2400" i="1" dirty="0">
                <a:solidFill>
                  <a:schemeClr val="bg1"/>
                </a:solidFill>
              </a:rPr>
              <a:t>Master Candidate</a:t>
            </a:r>
          </a:p>
          <a:p>
            <a:r>
              <a:rPr lang="it-IT" sz="3200" b="1" dirty="0">
                <a:solidFill>
                  <a:schemeClr val="bg1"/>
                </a:solidFill>
              </a:rPr>
              <a:t>		Andrea Zanola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-4" y="2754791"/>
            <a:ext cx="45720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		</a:t>
            </a:r>
            <a:r>
              <a:rPr lang="it-IT" sz="2400" i="1" dirty="0">
                <a:solidFill>
                  <a:schemeClr val="bg1"/>
                </a:solidFill>
              </a:rPr>
              <a:t>Supervisor</a:t>
            </a:r>
          </a:p>
          <a:p>
            <a:r>
              <a:rPr lang="it-IT" sz="2400" dirty="0">
                <a:solidFill>
                  <a:schemeClr val="bg1"/>
                </a:solidFill>
              </a:rPr>
              <a:t>		</a:t>
            </a:r>
            <a:r>
              <a:rPr lang="it-IT" sz="3200" b="1" dirty="0">
                <a:solidFill>
                  <a:schemeClr val="bg1"/>
                </a:solidFill>
              </a:rPr>
              <a:t>Prof. Marco Baiesi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	</a:t>
            </a:r>
            <a:endParaRPr lang="it-IT" sz="3200" b="1" dirty="0">
              <a:solidFill>
                <a:schemeClr val="bg1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7" b="29961"/>
          <a:stretch/>
        </p:blipFill>
        <p:spPr>
          <a:xfrm>
            <a:off x="6010197" y="5104866"/>
            <a:ext cx="2883380" cy="1275095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6" y="5546693"/>
            <a:ext cx="2393157" cy="8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7172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C0C340B-3201-25DF-E53E-98574870C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pic>
        <p:nvPicPr>
          <p:cNvPr id="2" name="slowmovie1">
            <a:hlinkClick r:id="" action="ppaction://media"/>
            <a:extLst>
              <a:ext uri="{FF2B5EF4-FFF2-40B4-BE49-F238E27FC236}">
                <a16:creationId xmlns:a16="http://schemas.microsoft.com/office/drawing/2014/main" id="{6320CB3A-0294-5128-9B3C-273E99B9419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420" end="9254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442" y="994585"/>
            <a:ext cx="8461116" cy="4230558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10</a:t>
            </a:fld>
            <a:endParaRPr lang="en-GB" dirty="0"/>
          </a:p>
        </p:txBody>
      </p:sp>
      <p:sp>
        <p:nvSpPr>
          <p:cNvPr id="28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2700" b="1" dirty="0">
                <a:solidFill>
                  <a:schemeClr val="bg1"/>
                </a:solidFill>
              </a:rPr>
              <a:t>Visualization of the First Phase</a:t>
            </a:r>
            <a:endParaRPr lang="en-US" sz="2700" dirty="0">
              <a:solidFill>
                <a:schemeClr val="bg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C9D145D-8AFE-89B2-501A-BCDD68EA6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AB4EE6F-316B-F024-BDE7-BBDC40798BCD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Visualization 1° Phase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5372C4A-25CC-7D31-D5E2-DCD9413D89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DB53519-F5EF-BC49-9684-BDD9EFCD6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11</a:t>
            </a:fld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071587-1B29-966F-352D-C1D8D6E49D25}"/>
              </a:ext>
            </a:extLst>
          </p:cNvPr>
          <p:cNvSpPr txBox="1"/>
          <p:nvPr/>
        </p:nvSpPr>
        <p:spPr>
          <a:xfrm>
            <a:off x="0" y="742423"/>
            <a:ext cx="9144000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	</a:t>
            </a:r>
            <a:endParaRPr lang="en-US" sz="1600" dirty="0"/>
          </a:p>
          <a:p>
            <a:r>
              <a:rPr lang="en-US" sz="1600" dirty="0"/>
              <a:t>	A network trained with the algorithm proposed by Krotov and Hopfield </a:t>
            </a:r>
            <a:r>
              <a:rPr lang="en-US" sz="1600" b="1" dirty="0"/>
              <a:t>is not adversarial robust</a:t>
            </a:r>
            <a:r>
              <a:rPr lang="en-US" sz="1600" dirty="0"/>
              <a:t>!</a:t>
            </a:r>
          </a:p>
          <a:p>
            <a:r>
              <a:rPr lang="en-US" sz="1600" dirty="0"/>
              <a:t>	The second layer is trained with a new algorithm proposed by me. </a:t>
            </a:r>
          </a:p>
          <a:p>
            <a:endParaRPr lang="en-US" sz="1600" dirty="0"/>
          </a:p>
          <a:p>
            <a:r>
              <a:rPr lang="en-US" sz="1600" dirty="0"/>
              <a:t>	Turns out that exists </a:t>
            </a:r>
            <a:r>
              <a:rPr lang="en-US" sz="1600" b="1" dirty="0"/>
              <a:t>«super-active» hidden neurons </a:t>
            </a:r>
            <a:r>
              <a:rPr lang="en-US" sz="1600" dirty="0"/>
              <a:t>to some type of digits. They are defined as the 	top 5% neurons 	with the higher activation value.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B6B378-573B-18A7-B7FC-26534236C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04" y="2620130"/>
            <a:ext cx="7632956" cy="110732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73CE8AE9-06E9-4214-2CD3-8A578A63C9A9}"/>
              </a:ext>
            </a:extLst>
          </p:cNvPr>
          <p:cNvSpPr/>
          <p:nvPr/>
        </p:nvSpPr>
        <p:spPr>
          <a:xfrm>
            <a:off x="1501427" y="2643775"/>
            <a:ext cx="7458423" cy="160657"/>
          </a:xfrm>
          <a:prstGeom prst="rect">
            <a:avLst/>
          </a:prstGeom>
          <a:solidFill>
            <a:srgbClr val="92D050">
              <a:alpha val="22000"/>
            </a:srgbClr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26C13FC-BEB3-50BD-0B16-C601A1AA70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04" y="4649703"/>
            <a:ext cx="7647256" cy="121383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F5545BA6-8C23-3664-DE51-FEEAADA14CB0}"/>
              </a:ext>
            </a:extLst>
          </p:cNvPr>
          <p:cNvSpPr/>
          <p:nvPr/>
        </p:nvSpPr>
        <p:spPr>
          <a:xfrm>
            <a:off x="1495077" y="4689231"/>
            <a:ext cx="7464773" cy="160729"/>
          </a:xfrm>
          <a:prstGeom prst="rect">
            <a:avLst/>
          </a:prstGeom>
          <a:solidFill>
            <a:srgbClr val="92D050">
              <a:alpha val="22000"/>
            </a:srgbClr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E6713A86-DBA9-7C97-9D9E-54DD9C2C6897}"/>
              </a:ext>
            </a:extLst>
          </p:cNvPr>
          <p:cNvCxnSpPr>
            <a:cxnSpLocks/>
          </p:cNvCxnSpPr>
          <p:nvPr/>
        </p:nvCxnSpPr>
        <p:spPr>
          <a:xfrm flipV="1">
            <a:off x="8648700" y="2828077"/>
            <a:ext cx="77349" cy="957950"/>
          </a:xfrm>
          <a:prstGeom prst="straightConnector1">
            <a:avLst/>
          </a:prstGeom>
          <a:ln>
            <a:solidFill>
              <a:srgbClr val="22222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5B59D7EF-853C-F265-814A-38A6A2E86966}"/>
              </a:ext>
            </a:extLst>
          </p:cNvPr>
          <p:cNvSpPr txBox="1"/>
          <p:nvPr/>
        </p:nvSpPr>
        <p:spPr>
          <a:xfrm>
            <a:off x="7953011" y="3760352"/>
            <a:ext cx="1163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Top active </a:t>
            </a:r>
          </a:p>
          <a:p>
            <a:r>
              <a:rPr lang="en-US" sz="1200" dirty="0"/>
              <a:t>hidden neurons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8F0DD96-1327-849A-B2D4-9D47BA50717A}"/>
              </a:ext>
            </a:extLst>
          </p:cNvPr>
          <p:cNvCxnSpPr>
            <a:cxnSpLocks/>
          </p:cNvCxnSpPr>
          <p:nvPr/>
        </p:nvCxnSpPr>
        <p:spPr>
          <a:xfrm flipH="1">
            <a:off x="7956897" y="4282039"/>
            <a:ext cx="187550" cy="289118"/>
          </a:xfrm>
          <a:prstGeom prst="straightConnector1">
            <a:avLst/>
          </a:prstGeom>
          <a:ln>
            <a:solidFill>
              <a:srgbClr val="22222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7237AE-C5C5-00F2-9EF4-44D3A6E84F7F}"/>
              </a:ext>
            </a:extLst>
          </p:cNvPr>
          <p:cNvSpPr txBox="1"/>
          <p:nvPr/>
        </p:nvSpPr>
        <p:spPr>
          <a:xfrm>
            <a:off x="0" y="3959940"/>
            <a:ext cx="91451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Fig. Two examples of activation profile in the hidden layer</a:t>
            </a:r>
            <a:r>
              <a:rPr lang="en-US" sz="1500" i="1" dirty="0"/>
              <a:t>.</a:t>
            </a:r>
            <a:endParaRPr lang="en-US" sz="1350" dirty="0"/>
          </a:p>
        </p:txBody>
      </p:sp>
      <p:pic>
        <p:nvPicPr>
          <p:cNvPr id="7" name="Immagine 6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927EB79B-50E8-182A-4CC1-BFA4D8C3D9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0" y="2620130"/>
            <a:ext cx="1107320" cy="1107320"/>
          </a:xfrm>
          <a:prstGeom prst="rect">
            <a:avLst/>
          </a:prstGeom>
        </p:spPr>
      </p:pic>
      <p:pic>
        <p:nvPicPr>
          <p:cNvPr id="11" name="Immagine 1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CB1244BB-6CCA-CDB3-36AE-F56BDEFFC2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18" y="4649703"/>
            <a:ext cx="1107000" cy="1107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6C7E4B6-F24A-23CF-0C3E-DC84B06860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C537CF84-F819-CD4C-6B76-0119D1CF6796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Super-active Neurons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F36CAAAC-22AE-2520-C6DB-4A32200098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CEC015E-E66B-9BB1-FB48-B0A9ABEEC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pic>
        <p:nvPicPr>
          <p:cNvPr id="3" name="Immagine 2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36970A11-95F6-6957-A391-6296E4A36D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1157067"/>
            <a:ext cx="5096665" cy="3412144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12</a:t>
            </a:fld>
            <a:endParaRPr lang="en-GB" dirty="0"/>
          </a:p>
        </p:txBody>
      </p:sp>
      <p:sp>
        <p:nvSpPr>
          <p:cNvPr id="28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Second Layer</a:t>
            </a:r>
            <a:endParaRPr lang="it-IT" sz="27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952AB63-F743-AB40-3AAD-FA1DD7ABD6DA}"/>
                  </a:ext>
                </a:extLst>
              </p:cNvPr>
              <p:cNvSpPr txBox="1"/>
              <p:nvPr/>
            </p:nvSpPr>
            <p:spPr>
              <a:xfrm>
                <a:off x="335028" y="757932"/>
                <a:ext cx="4003747" cy="396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500" dirty="0"/>
              </a:p>
              <a:p>
                <a:r>
                  <a:rPr lang="en-US" sz="1600" dirty="0"/>
                  <a:t>The </a:t>
                </a:r>
                <a:r>
                  <a:rPr lang="en-US" sz="1600" b="1" dirty="0"/>
                  <a:t>matrix of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1600" b="1" dirty="0"/>
                  <a:t> is fixed</a:t>
                </a:r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 is initialized to 0.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The train is performed in this way: </a:t>
                </a:r>
              </a:p>
              <a:p>
                <a:pPr marL="257175" indent="-257175">
                  <a:buFont typeface="+mj-lt"/>
                  <a:buAutoNum type="arabicPeriod"/>
                </a:pPr>
                <a:r>
                  <a:rPr lang="en-US" sz="1600" dirty="0"/>
                  <a:t>Give in input an image.</a:t>
                </a:r>
              </a:p>
              <a:p>
                <a:pPr marL="257175" indent="-257175">
                  <a:buFont typeface="+mj-lt"/>
                  <a:buAutoNum type="arabicPeriod"/>
                </a:pPr>
                <a:r>
                  <a:rPr lang="en-US" sz="1600" dirty="0"/>
                  <a:t>The top hidden neurons are set to 1, the others to 0. </a:t>
                </a:r>
              </a:p>
              <a:p>
                <a:pPr marL="257175" indent="-257175">
                  <a:buFont typeface="+mj-lt"/>
                  <a:buAutoNum type="arabicPeriod"/>
                </a:pPr>
                <a:r>
                  <a:rPr lang="en-US" sz="1600" dirty="0"/>
                  <a:t>If a hidden neuron is active (e.g. A), then the connection between neuron A and the output neuron corresponding to the label 0 (D) should be increased. </a:t>
                </a:r>
              </a:p>
              <a:p>
                <a:pPr marL="257175" indent="-257175">
                  <a:buFont typeface="+mj-lt"/>
                  <a:buAutoNum type="arabicPeriod"/>
                </a:pPr>
                <a:r>
                  <a:rPr lang="en-US" sz="1600" dirty="0"/>
                  <a:t>Do steps 1-2-3 for every test-image</a:t>
                </a:r>
              </a:p>
              <a:p>
                <a:pPr marL="257175" indent="-257175">
                  <a:buFont typeface="+mj-lt"/>
                  <a:buAutoNum type="arabicPeriod"/>
                </a:pPr>
                <a:r>
                  <a:rPr lang="en-US" sz="1600" dirty="0"/>
                  <a:t>The weights are properly normalized.</a:t>
                </a:r>
              </a:p>
              <a:p>
                <a:endParaRPr lang="en-US" sz="1500" dirty="0"/>
              </a:p>
              <a:p>
                <a:endParaRPr lang="it-IT" sz="135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952AB63-F743-AB40-3AAD-FA1DD7AB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28" y="757932"/>
                <a:ext cx="4003747" cy="3968202"/>
              </a:xfrm>
              <a:prstGeom prst="rect">
                <a:avLst/>
              </a:prstGeom>
              <a:blipFill>
                <a:blip r:embed="rId5"/>
                <a:stretch>
                  <a:fillRect l="-913" r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7B47D70-33F1-08EA-5FAE-2611074F7563}"/>
                  </a:ext>
                </a:extLst>
              </p:cNvPr>
              <p:cNvSpPr txBox="1"/>
              <p:nvPr/>
            </p:nvSpPr>
            <p:spPr>
              <a:xfrm>
                <a:off x="-8254" y="5299217"/>
                <a:ext cx="4570979" cy="598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𝑖𝑚𝑎𝑔𝑒𝑠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𝑝𝑟𝑒𝑠𝑒𝑛𝑡𝑒𝑑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7B47D70-33F1-08EA-5FAE-2611074F7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54" y="5299217"/>
                <a:ext cx="4570979" cy="5981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E57EA83-80BA-27DB-3FCE-DEB7FDBC760E}"/>
                  </a:ext>
                </a:extLst>
              </p:cNvPr>
              <p:cNvSpPr txBox="1"/>
              <p:nvPr/>
            </p:nvSpPr>
            <p:spPr>
              <a:xfrm>
                <a:off x="1020" y="6041953"/>
                <a:ext cx="4570979" cy="689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E57EA83-80BA-27DB-3FCE-DEB7FDBC7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" y="6041953"/>
                <a:ext cx="4570979" cy="689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7B2943E8-FC13-AD4E-EBB9-258377C7EC32}"/>
              </a:ext>
            </a:extLst>
          </p:cNvPr>
          <p:cNvSpPr txBox="1"/>
          <p:nvPr/>
        </p:nvSpPr>
        <p:spPr>
          <a:xfrm>
            <a:off x="4442034" y="4602488"/>
            <a:ext cx="47019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Fig. Illustrated training procedure</a:t>
            </a:r>
            <a:r>
              <a:rPr lang="en-US" sz="1050" i="1" dirty="0"/>
              <a:t>.</a:t>
            </a:r>
            <a:endParaRPr lang="en-US" sz="135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7E54B82-3A38-B4F1-827D-5D9C2C346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D92CCBC8-A738-B709-F974-6FF92C5738B9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Second Layer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1F3D6D3-73F7-7BC7-7E91-D6461BFB3F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6B7EFF3-68B6-B598-2095-CAB507736D9A}"/>
                  </a:ext>
                </a:extLst>
              </p:cNvPr>
              <p:cNvSpPr txBox="1"/>
              <p:nvPr/>
            </p:nvSpPr>
            <p:spPr>
              <a:xfrm>
                <a:off x="476250" y="4667867"/>
                <a:ext cx="4810471" cy="559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𝐴𝐷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𝑎𝑐𝑡𝑖𝑣𝑒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6B7EFF3-68B6-B598-2095-CAB50773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0" y="4667867"/>
                <a:ext cx="4810471" cy="5598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416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3CEC5BC-FB3C-A0A5-C34B-217D66FA6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13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D5E606-F099-25CA-DECC-DB3A757E9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3E7AE991-2AB5-EFEA-A557-12C0E5CBB8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164"/>
                <a:ext cx="9144000" cy="738550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it-IT" sz="2700" b="1" dirty="0">
                    <a:solidFill>
                      <a:schemeClr val="bg1"/>
                    </a:solidFill>
                  </a:rPr>
                  <a:t>	</a:t>
                </a:r>
                <a:r>
                  <a:rPr lang="en-US" sz="3200" b="1" dirty="0">
                    <a:solidFill>
                      <a:schemeClr val="bg1"/>
                    </a:solidFill>
                  </a:rPr>
                  <a:t>Visualize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it-IT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27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itolo 1">
                <a:extLst>
                  <a:ext uri="{FF2B5EF4-FFF2-40B4-BE49-F238E27FC236}">
                    <a16:creationId xmlns:a16="http://schemas.microsoft.com/office/drawing/2014/main" id="{3E7AE991-2AB5-EFEA-A557-12C0E5CBB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64"/>
                <a:ext cx="9144000" cy="738550"/>
              </a:xfrm>
              <a:prstGeom prst="rect">
                <a:avLst/>
              </a:prstGeom>
              <a:blipFill>
                <a:blip r:embed="rId4"/>
                <a:stretch>
                  <a:fillRect t="-1653" b="-14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535C4E5D-52BF-B745-0F70-565AF9C85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087A10F-4BD1-54F8-6264-5B362F83A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808731"/>
            <a:ext cx="4477080" cy="488678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B5EFEC-9745-CF36-9C21-AE71696D4E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6" y="870875"/>
            <a:ext cx="2381250" cy="23812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64D630-881E-37E3-7171-720CD0C8C7D0}"/>
              </a:ext>
            </a:extLst>
          </p:cNvPr>
          <p:cNvSpPr txBox="1"/>
          <p:nvPr/>
        </p:nvSpPr>
        <p:spPr>
          <a:xfrm>
            <a:off x="4571999" y="5833218"/>
            <a:ext cx="4781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Fig. Visualization of counts for neuron n°300</a:t>
            </a:r>
            <a:r>
              <a:rPr lang="en-US" sz="1050" i="1" dirty="0"/>
              <a:t>. </a:t>
            </a:r>
            <a:endParaRPr lang="en-US" sz="1350" dirty="0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6997B74-4DCA-3AAD-E062-6B340954229E}"/>
              </a:ext>
            </a:extLst>
          </p:cNvPr>
          <p:cNvCxnSpPr>
            <a:cxnSpLocks/>
          </p:cNvCxnSpPr>
          <p:nvPr/>
        </p:nvCxnSpPr>
        <p:spPr>
          <a:xfrm>
            <a:off x="1369351" y="3049001"/>
            <a:ext cx="78449" cy="11705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38979CAC-4917-D73F-AF73-F88BF699714B}"/>
              </a:ext>
            </a:extLst>
          </p:cNvPr>
          <p:cNvCxnSpPr>
            <a:cxnSpLocks/>
          </p:cNvCxnSpPr>
          <p:nvPr/>
        </p:nvCxnSpPr>
        <p:spPr>
          <a:xfrm flipH="1">
            <a:off x="3355049" y="3743325"/>
            <a:ext cx="902626" cy="6882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magine 37">
            <a:extLst>
              <a:ext uri="{FF2B5EF4-FFF2-40B4-BE49-F238E27FC236}">
                <a16:creationId xmlns:a16="http://schemas.microsoft.com/office/drawing/2014/main" id="{1441186F-1560-9187-D381-C63B46766B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r="26186"/>
          <a:stretch/>
        </p:blipFill>
        <p:spPr>
          <a:xfrm>
            <a:off x="440595" y="3797482"/>
            <a:ext cx="3921855" cy="3051354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8B54793-C816-0B54-3E31-A835E071BD8B}"/>
              </a:ext>
            </a:extLst>
          </p:cNvPr>
          <p:cNvSpPr txBox="1"/>
          <p:nvPr/>
        </p:nvSpPr>
        <p:spPr>
          <a:xfrm>
            <a:off x="2011305" y="4034909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#300</a:t>
            </a:r>
          </a:p>
        </p:txBody>
      </p:sp>
    </p:spTree>
    <p:extLst>
      <p:ext uri="{BB962C8B-B14F-4D97-AF65-F5344CB8AC3E}">
        <p14:creationId xmlns:p14="http://schemas.microsoft.com/office/powerpoint/2010/main" val="233759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A9951C-8A73-F458-14EE-F06A6A869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616" y="1228471"/>
            <a:ext cx="3762968" cy="40180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AD6E33A-3307-840C-6C74-71F6B82B7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14</a:t>
            </a:fld>
            <a:endParaRPr lang="en-GB" dirty="0"/>
          </a:p>
        </p:txBody>
      </p:sp>
      <p:sp>
        <p:nvSpPr>
          <p:cNvPr id="28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2700" b="1" dirty="0">
                <a:solidFill>
                  <a:schemeClr val="bg1"/>
                </a:solidFill>
              </a:rPr>
              <a:t>Results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642534-9959-8662-D435-EA79E563F98C}"/>
              </a:ext>
            </a:extLst>
          </p:cNvPr>
          <p:cNvSpPr txBox="1"/>
          <p:nvPr/>
        </p:nvSpPr>
        <p:spPr>
          <a:xfrm>
            <a:off x="658169" y="745277"/>
            <a:ext cx="518065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350" dirty="0"/>
          </a:p>
          <a:p>
            <a:r>
              <a:rPr lang="en-US" sz="1600" b="1" dirty="0"/>
              <a:t>Main drawbacks: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Not an excellent test accuracy, 90.16% (97% with BP).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Slow training procedure 10min (2min with BP).</a:t>
            </a:r>
          </a:p>
          <a:p>
            <a:endParaRPr lang="en-US" sz="1350" dirty="0"/>
          </a:p>
          <a:p>
            <a:r>
              <a:rPr lang="en-US" sz="1350" dirty="0"/>
              <a:t>	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404DF5-D747-0BE0-9BE0-2E196F91D4EE}"/>
              </a:ext>
            </a:extLst>
          </p:cNvPr>
          <p:cNvSpPr txBox="1"/>
          <p:nvPr/>
        </p:nvSpPr>
        <p:spPr>
          <a:xfrm>
            <a:off x="5135667" y="5866025"/>
            <a:ext cx="47019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Fig. Comparison between training procedures.</a:t>
            </a:r>
            <a:endParaRPr lang="en-US" sz="1600" dirty="0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5AD360F-BB60-ACBF-7F44-45612C58E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721" y="5264385"/>
            <a:ext cx="3188494" cy="592148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0133A91-D3C5-1B40-7AAC-74B093B5C980}"/>
              </a:ext>
            </a:extLst>
          </p:cNvPr>
          <p:cNvSpPr/>
          <p:nvPr/>
        </p:nvSpPr>
        <p:spPr>
          <a:xfrm>
            <a:off x="6788945" y="1472399"/>
            <a:ext cx="2221706" cy="442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F00FCBC-E9B2-C447-94AA-69BB2E6F01C8}"/>
              </a:ext>
            </a:extLst>
          </p:cNvPr>
          <p:cNvSpPr txBox="1"/>
          <p:nvPr/>
        </p:nvSpPr>
        <p:spPr>
          <a:xfrm>
            <a:off x="628650" y="5101270"/>
            <a:ext cx="470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Main advantages: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Network is transparent.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Adversarial robustness is greatly improved.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Network robust respect many types of attacks like BIM, PGD, FFGSM and others.</a:t>
            </a:r>
          </a:p>
        </p:txBody>
      </p:sp>
      <p:pic>
        <p:nvPicPr>
          <p:cNvPr id="18" name="Immagine 17" descr="Immagine che contiene testo, tastiera, elettronico&#10;&#10;Descrizione generata automaticamente">
            <a:extLst>
              <a:ext uri="{FF2B5EF4-FFF2-40B4-BE49-F238E27FC236}">
                <a16:creationId xmlns:a16="http://schemas.microsoft.com/office/drawing/2014/main" id="{1AD5EC80-14EF-CB3F-0D28-0C79E0173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5" y="1815676"/>
            <a:ext cx="4131661" cy="330236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25B2516-C3B7-530F-E6B8-DD4CA9B6D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3C6FE866-8990-B900-3B1E-963FBC63BEF8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Results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B319382-6B59-9105-94EA-E6396E4FC17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F038DA44-6112-A686-4209-3E3701D30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15</a:t>
            </a:fld>
            <a:endParaRPr lang="en-GB" dirty="0"/>
          </a:p>
        </p:txBody>
      </p:sp>
      <p:sp>
        <p:nvSpPr>
          <p:cNvPr id="28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2700" b="1" dirty="0">
                <a:solidFill>
                  <a:schemeClr val="bg1"/>
                </a:solidFill>
              </a:rPr>
              <a:t>Conclusions</a:t>
            </a:r>
            <a:endParaRPr lang="en-US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2FA31D-78CD-C3A7-EDC5-308F36F56F61}"/>
              </a:ext>
            </a:extLst>
          </p:cNvPr>
          <p:cNvSpPr txBox="1"/>
          <p:nvPr/>
        </p:nvSpPr>
        <p:spPr>
          <a:xfrm>
            <a:off x="0" y="757932"/>
            <a:ext cx="9144000" cy="565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	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Nowadays, machine learning would be applied in every sector of the market: </a:t>
            </a:r>
          </a:p>
          <a:p>
            <a:pPr algn="ctr"/>
            <a:r>
              <a:rPr lang="en-US" sz="1600" dirty="0"/>
              <a:t>finance, health-care, cooking instruments, smartphone, cyber-security and many others.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	Lot of companies and investors are investing money in developing ML algorithm. </a:t>
            </a:r>
          </a:p>
          <a:p>
            <a:pPr algn="ctr"/>
            <a:r>
              <a:rPr lang="en-US" sz="1600" dirty="0"/>
              <a:t>The problem is that ML gives right answers only to right questions.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	Assume a ML algorithm capable to give almost always the right answers to your problem: </a:t>
            </a:r>
          </a:p>
          <a:p>
            <a:pPr algn="ctr"/>
            <a:r>
              <a:rPr lang="en-US" sz="1600" dirty="0"/>
              <a:t>if you don’t have trust in it, all the ML framework is pointless. 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	The final philosophical take-home message is: frame your problem from the human point of view. </a:t>
            </a:r>
          </a:p>
          <a:p>
            <a:pPr algn="ctr"/>
            <a:r>
              <a:rPr lang="en-US" sz="1600" dirty="0"/>
              <a:t>	Indeed, the decisions suggested by a decisional model are made </a:t>
            </a:r>
            <a:r>
              <a:rPr lang="en-US" sz="1600" b="1" dirty="0"/>
              <a:t>for humans</a:t>
            </a:r>
            <a:r>
              <a:rPr lang="en-US" sz="1600" dirty="0"/>
              <a:t>!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35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2A656CD-3B95-B8A9-3484-67FFF1C95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17AD6D83-8DDD-02EA-FE63-473892136248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Conclusions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99AABCE-D46E-4314-E3DE-69151E0ACF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4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2DE944E-B21F-F273-672B-A91560688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0" y="320970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 you for your attention</a:t>
            </a:r>
            <a:r>
              <a:rPr lang="it-IT" sz="3200" dirty="0"/>
              <a:t>! 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16</a:t>
            </a:fld>
            <a:endParaRPr lang="en-GB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59748A-4587-4667-AC8D-EFB62E81E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77292D0E-125E-F2C2-B231-71342B2BC531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559934E-D125-9301-B29B-ABA5831576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5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0160E1F-B3A0-DDE0-8223-3A1DE979B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17</a:t>
            </a:fld>
            <a:endParaRPr lang="en-GB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425F770-164E-7A22-6FD9-BD61BF73AAD5}"/>
              </a:ext>
            </a:extLst>
          </p:cNvPr>
          <p:cNvSpPr txBox="1">
            <a:spLocks/>
          </p:cNvSpPr>
          <p:nvPr/>
        </p:nvSpPr>
        <p:spPr>
          <a:xfrm>
            <a:off x="6354" y="85944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2700" b="1" dirty="0">
                <a:solidFill>
                  <a:schemeClr val="bg1"/>
                </a:solidFill>
              </a:rPr>
              <a:t>Low test-accuracy explanation</a:t>
            </a:r>
            <a:endParaRPr lang="en-US" sz="27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Immagine 4" descr="Immagine che contiene testo, tastiera, elettronico&#10;&#10;Descrizione generata automaticamente">
            <a:extLst>
              <a:ext uri="{FF2B5EF4-FFF2-40B4-BE49-F238E27FC236}">
                <a16:creationId xmlns:a16="http://schemas.microsoft.com/office/drawing/2014/main" id="{D5D866EE-F955-4FD8-337C-5F9EAC55E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53"/>
          <a:stretch/>
        </p:blipFill>
        <p:spPr>
          <a:xfrm>
            <a:off x="129589" y="1896477"/>
            <a:ext cx="4032835" cy="3628023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1C71B67E-335B-5E49-592B-681FC85135A6}"/>
              </a:ext>
            </a:extLst>
          </p:cNvPr>
          <p:cNvSpPr/>
          <p:nvPr/>
        </p:nvSpPr>
        <p:spPr>
          <a:xfrm>
            <a:off x="1864518" y="4904788"/>
            <a:ext cx="357188" cy="321469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CB2F23B-F2A8-031C-E6D4-5CB9DE6A683B}"/>
              </a:ext>
            </a:extLst>
          </p:cNvPr>
          <p:cNvSpPr/>
          <p:nvPr/>
        </p:nvSpPr>
        <p:spPr>
          <a:xfrm>
            <a:off x="3693319" y="3350150"/>
            <a:ext cx="371475" cy="321469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4C5F6D5-8B24-7BA2-0662-7BA7CB250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85" y="2969143"/>
            <a:ext cx="4949614" cy="170727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38FA315-6876-E473-0676-D6401E0A6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8869D67D-265F-F95B-76C6-91C694D8E499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Low Test-Accuracy Explanation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61611F28-9A23-9293-14FA-18EA63A705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7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433DC878-DD76-B608-7454-565BD1D4C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18</a:t>
            </a:fld>
            <a:endParaRPr lang="en-GB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F10760-44B3-0F5B-4F2E-386EEC97D80C}"/>
              </a:ext>
            </a:extLst>
          </p:cNvPr>
          <p:cNvSpPr txBox="1">
            <a:spLocks/>
          </p:cNvSpPr>
          <p:nvPr/>
        </p:nvSpPr>
        <p:spPr>
          <a:xfrm>
            <a:off x="6354" y="85944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2700" b="1" dirty="0">
                <a:solidFill>
                  <a:schemeClr val="bg1"/>
                </a:solidFill>
              </a:rPr>
              <a:t>Training Time</a:t>
            </a:r>
            <a:endParaRPr lang="en-US" sz="2700" b="1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la 3">
                <a:extLst>
                  <a:ext uri="{FF2B5EF4-FFF2-40B4-BE49-F238E27FC236}">
                    <a16:creationId xmlns:a16="http://schemas.microsoft.com/office/drawing/2014/main" id="{F9A3A9AE-17EF-7B63-9861-1611982B95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491891"/>
                  </p:ext>
                </p:extLst>
              </p:nvPr>
            </p:nvGraphicFramePr>
            <p:xfrm>
              <a:off x="541733" y="910805"/>
              <a:ext cx="8060532" cy="1427036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2015133">
                      <a:extLst>
                        <a:ext uri="{9D8B030D-6E8A-4147-A177-3AD203B41FA5}">
                          <a16:colId xmlns:a16="http://schemas.microsoft.com/office/drawing/2014/main" val="477497463"/>
                        </a:ext>
                      </a:extLst>
                    </a:gridCol>
                    <a:gridCol w="2015133">
                      <a:extLst>
                        <a:ext uri="{9D8B030D-6E8A-4147-A177-3AD203B41FA5}">
                          <a16:colId xmlns:a16="http://schemas.microsoft.com/office/drawing/2014/main" val="3482013137"/>
                        </a:ext>
                      </a:extLst>
                    </a:gridCol>
                    <a:gridCol w="2015133">
                      <a:extLst>
                        <a:ext uri="{9D8B030D-6E8A-4147-A177-3AD203B41FA5}">
                          <a16:colId xmlns:a16="http://schemas.microsoft.com/office/drawing/2014/main" val="3482174675"/>
                        </a:ext>
                      </a:extLst>
                    </a:gridCol>
                    <a:gridCol w="2015133">
                      <a:extLst>
                        <a:ext uri="{9D8B030D-6E8A-4147-A177-3AD203B41FA5}">
                          <a16:colId xmlns:a16="http://schemas.microsoft.com/office/drawing/2014/main" val="303511770"/>
                        </a:ext>
                      </a:extLst>
                    </a:gridCol>
                  </a:tblGrid>
                  <a:tr h="2910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𝑖𝑚𝑎𝑔𝑒𝑠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h𝑖𝑑𝑑𝑒𝑛</m:t>
                                  </m:r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 = 484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Training time [s] 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h𝑖𝑑𝑑𝑒𝑛</m:t>
                                  </m:r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|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sz="1400" b="0" i="1" kern="1200" dirty="0" smtClean="0"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𝑖𝑚𝑎𝑔𝑒𝑠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= 600 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Training time [s]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8498067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280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199.8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169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136.9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2122928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600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424.9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361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304.8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0066453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800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568.2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484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424.9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64953296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1030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732.2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625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584.3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1066145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la 3">
                <a:extLst>
                  <a:ext uri="{FF2B5EF4-FFF2-40B4-BE49-F238E27FC236}">
                    <a16:creationId xmlns:a16="http://schemas.microsoft.com/office/drawing/2014/main" id="{F9A3A9AE-17EF-7B63-9861-1611982B95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7491891"/>
                  </p:ext>
                </p:extLst>
              </p:nvPr>
            </p:nvGraphicFramePr>
            <p:xfrm>
              <a:off x="541733" y="910805"/>
              <a:ext cx="8060532" cy="1427036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2015133">
                      <a:extLst>
                        <a:ext uri="{9D8B030D-6E8A-4147-A177-3AD203B41FA5}">
                          <a16:colId xmlns:a16="http://schemas.microsoft.com/office/drawing/2014/main" val="477497463"/>
                        </a:ext>
                      </a:extLst>
                    </a:gridCol>
                    <a:gridCol w="2015133">
                      <a:extLst>
                        <a:ext uri="{9D8B030D-6E8A-4147-A177-3AD203B41FA5}">
                          <a16:colId xmlns:a16="http://schemas.microsoft.com/office/drawing/2014/main" val="3482013137"/>
                        </a:ext>
                      </a:extLst>
                    </a:gridCol>
                    <a:gridCol w="2015133">
                      <a:extLst>
                        <a:ext uri="{9D8B030D-6E8A-4147-A177-3AD203B41FA5}">
                          <a16:colId xmlns:a16="http://schemas.microsoft.com/office/drawing/2014/main" val="3482174675"/>
                        </a:ext>
                      </a:extLst>
                    </a:gridCol>
                    <a:gridCol w="2015133">
                      <a:extLst>
                        <a:ext uri="{9D8B030D-6E8A-4147-A177-3AD203B41FA5}">
                          <a16:colId xmlns:a16="http://schemas.microsoft.com/office/drawing/2014/main" val="303511770"/>
                        </a:ext>
                      </a:extLst>
                    </a:gridCol>
                  </a:tblGrid>
                  <a:tr h="29927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2" t="-6122" r="-300604" b="-4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Training time [s] 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302" t="-6122" r="-100604" b="-4040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Training time [s]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48498067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280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199.8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169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136.9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921229283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600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424.9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361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304.8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0066453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800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568.2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484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424.9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649532961"/>
                      </a:ext>
                    </a:extLst>
                  </a:tr>
                  <a:tr h="2819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1030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732.2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625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kern="1200" dirty="0">
                              <a:solidFill>
                                <a:sysClr val="windowText" lastClr="000000"/>
                              </a:solidFill>
                              <a:effectLst/>
                            </a:rPr>
                            <a:t>584.3</a:t>
                          </a:r>
                          <a:endParaRPr lang="en-US" sz="10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1066145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Immagine 4" descr="Immagine che contiene piazza&#10;&#10;Descrizione generata automaticamente">
            <a:extLst>
              <a:ext uri="{FF2B5EF4-FFF2-40B4-BE49-F238E27FC236}">
                <a16:creationId xmlns:a16="http://schemas.microsoft.com/office/drawing/2014/main" id="{EDA6E967-E5FB-2544-D553-6E781745D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45" y="2804699"/>
            <a:ext cx="6276418" cy="339781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80F0C29-21AE-DC01-8F37-1DB8571B2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37527F5F-37BF-CFEA-4CC2-EC2649C8EB46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Training Time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4949122-E2A3-002D-3970-09F0DA6A50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94563988-5BFB-DD6F-F7A1-52DA1B22833D}"/>
              </a:ext>
            </a:extLst>
          </p:cNvPr>
          <p:cNvSpPr/>
          <p:nvPr/>
        </p:nvSpPr>
        <p:spPr>
          <a:xfrm>
            <a:off x="1440145" y="3781425"/>
            <a:ext cx="16958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977BE48-7012-5802-C63C-61633BC4D66A}"/>
              </a:ext>
            </a:extLst>
          </p:cNvPr>
          <p:cNvSpPr/>
          <p:nvPr/>
        </p:nvSpPr>
        <p:spPr>
          <a:xfrm>
            <a:off x="4654554" y="3741124"/>
            <a:ext cx="16958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5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0CE8127-6333-89AB-6C73-EDC23B455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19</a:t>
            </a:fld>
            <a:endParaRPr lang="en-GB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E29A64-C872-EDA8-CF76-806A6AF27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47" y="937169"/>
            <a:ext cx="4377600" cy="179527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EAE5CB1-70A2-6D85-D91C-29E3CC86E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" y="867393"/>
            <a:ext cx="4378389" cy="179560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F0A4023-CE8F-06F8-C847-2E2C9E6D84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" r="81234" b="78175"/>
          <a:stretch/>
        </p:blipFill>
        <p:spPr>
          <a:xfrm>
            <a:off x="5386754" y="3239926"/>
            <a:ext cx="2822400" cy="272813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1ED8510-E761-582E-3BE2-423D9C0BAD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3" r="78135" b="78326"/>
          <a:stretch/>
        </p:blipFill>
        <p:spPr>
          <a:xfrm>
            <a:off x="934577" y="3094587"/>
            <a:ext cx="2822670" cy="283845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EFEDCDD-7868-7245-E9CA-67E722B1174D}"/>
              </a:ext>
            </a:extLst>
          </p:cNvPr>
          <p:cNvSpPr txBox="1"/>
          <p:nvPr/>
        </p:nvSpPr>
        <p:spPr>
          <a:xfrm>
            <a:off x="-3161" y="2852450"/>
            <a:ext cx="9147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Fig. Comparison between feature maps of the second layer. </a:t>
            </a:r>
            <a:endParaRPr lang="en-US" sz="16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559E037-0B30-C18C-4C41-377AF962A889}"/>
              </a:ext>
            </a:extLst>
          </p:cNvPr>
          <p:cNvSpPr txBox="1"/>
          <p:nvPr/>
        </p:nvSpPr>
        <p:spPr>
          <a:xfrm>
            <a:off x="0" y="6058749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Fig. Comparison between some feature maps of the first layer</a:t>
            </a:r>
            <a:r>
              <a:rPr lang="en-US" sz="1050" i="1" dirty="0"/>
              <a:t>. </a:t>
            </a:r>
            <a:endParaRPr lang="en-US" sz="135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A9FA51-DE5B-A10F-60E7-19E3E266C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F5EFD96D-6990-4E19-DCB5-FC8C72EC4940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Feature Maps Comparison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CCAF41-0275-73B3-FE7F-FFE0DBEBEA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01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-1" y="1655746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	The first exercise that a student does studying ML, is MNIST digit classification.</a:t>
            </a:r>
          </a:p>
          <a:p>
            <a:endParaRPr lang="en-US" sz="1600" dirty="0"/>
          </a:p>
          <a:p>
            <a:r>
              <a:rPr lang="en-US" sz="1600" dirty="0"/>
              <a:t>	</a:t>
            </a:r>
            <a:r>
              <a:rPr lang="en-US" sz="1600" b="1" dirty="0"/>
              <a:t>Dataset: </a:t>
            </a:r>
          </a:p>
          <a:p>
            <a:r>
              <a:rPr lang="en-US" sz="1600" dirty="0"/>
              <a:t>	MNIST, 70000 b/w images of handwritten digits, 28x28 pixels.</a:t>
            </a:r>
          </a:p>
          <a:p>
            <a:endParaRPr lang="en-US" sz="1600" dirty="0"/>
          </a:p>
          <a:p>
            <a:r>
              <a:rPr lang="en-US" sz="1600" dirty="0"/>
              <a:t>	</a:t>
            </a:r>
            <a:r>
              <a:rPr lang="en-US" sz="1600" b="1" dirty="0"/>
              <a:t>Base solution: </a:t>
            </a:r>
          </a:p>
          <a:p>
            <a:r>
              <a:rPr lang="en-US" sz="1600" dirty="0"/>
              <a:t>	- ANN with min 3 layers, 784 neurons in input and 10 in output; </a:t>
            </a:r>
          </a:p>
          <a:p>
            <a:r>
              <a:rPr lang="en-US" sz="1600" dirty="0"/>
              <a:t>	- Activation Functions: Linear-</a:t>
            </a:r>
            <a:r>
              <a:rPr lang="en-US" sz="1600" dirty="0" err="1"/>
              <a:t>ReLU</a:t>
            </a:r>
            <a:r>
              <a:rPr lang="en-US" sz="1600" dirty="0"/>
              <a:t>-</a:t>
            </a:r>
            <a:r>
              <a:rPr lang="en-US" sz="1600" dirty="0" err="1"/>
              <a:t>Softmax</a:t>
            </a:r>
            <a:r>
              <a:rPr lang="en-US" sz="1600" dirty="0"/>
              <a:t>.</a:t>
            </a:r>
          </a:p>
          <a:p>
            <a:r>
              <a:rPr lang="en-US" sz="1600" dirty="0"/>
              <a:t>	- Loss Function: Cross-Entropy.</a:t>
            </a:r>
          </a:p>
          <a:p>
            <a:r>
              <a:rPr lang="en-US" sz="1600" dirty="0"/>
              <a:t>	- Training Procedure: Back-propagation in </a:t>
            </a:r>
            <a:r>
              <a:rPr lang="en-US" sz="1600" dirty="0" err="1"/>
              <a:t>PyTorch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	</a:t>
            </a:r>
            <a:r>
              <a:rPr lang="en-US" sz="1600" b="1" dirty="0"/>
              <a:t>Results: </a:t>
            </a:r>
          </a:p>
          <a:p>
            <a:r>
              <a:rPr lang="en-US" sz="1600" dirty="0"/>
              <a:t>	- Test Accuracy: 96%!</a:t>
            </a:r>
          </a:p>
          <a:p>
            <a:r>
              <a:rPr lang="en-US" sz="1600" dirty="0"/>
              <a:t>	- CPU time: 1-2min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algn="ctr"/>
            <a:r>
              <a:rPr lang="en-US" sz="1600" dirty="0"/>
              <a:t>Is there something else, or this is all what we need?</a:t>
            </a:r>
          </a:p>
        </p:txBody>
      </p:sp>
      <p:sp>
        <p:nvSpPr>
          <p:cNvPr id="10" name="Titolo 1"/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Introduction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2</a:t>
            </a:fld>
            <a:endParaRPr lang="en-GB" dirty="0"/>
          </a:p>
        </p:txBody>
      </p:sp>
      <p:sp>
        <p:nvSpPr>
          <p:cNvPr id="29" name="Segnaposto contenuto 2"/>
          <p:cNvSpPr txBox="1">
            <a:spLocks/>
          </p:cNvSpPr>
          <p:nvPr/>
        </p:nvSpPr>
        <p:spPr>
          <a:xfrm>
            <a:off x="0" y="758456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         Does artificial neural networks really work?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48E8115-EC52-4A5A-E142-C411C54AB9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DD59E2-028E-07A8-92CE-7C834DF8E0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84" y="2837297"/>
            <a:ext cx="2962731" cy="28026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FBC4653-B9B6-13F7-10D5-551C1390C5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1057380"/>
            <a:ext cx="1561988" cy="156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3CEC5BC-FB3C-A0A5-C34B-217D66FA6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20</a:t>
            </a:fld>
            <a:endParaRPr lang="en-GB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3B2039C-DCB4-2765-47EB-8E506BEEE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17" y="1050853"/>
            <a:ext cx="1537763" cy="153776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DE62586-52FF-166F-71F5-FB4146E0E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9" y="2799107"/>
            <a:ext cx="8457891" cy="124042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E7A1B07-975E-E677-42FC-5FB604669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71" y="4081148"/>
            <a:ext cx="7180857" cy="1527304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362FE460-36C8-EB04-ABEB-D9EECC201161}"/>
              </a:ext>
            </a:extLst>
          </p:cNvPr>
          <p:cNvSpPr/>
          <p:nvPr/>
        </p:nvSpPr>
        <p:spPr>
          <a:xfrm>
            <a:off x="4521994" y="2811017"/>
            <a:ext cx="182166" cy="184069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13280726-FAF9-2A1B-6C7A-65FD08D3EC59}"/>
              </a:ext>
            </a:extLst>
          </p:cNvPr>
          <p:cNvSpPr/>
          <p:nvPr/>
        </p:nvSpPr>
        <p:spPr>
          <a:xfrm>
            <a:off x="1764506" y="2797917"/>
            <a:ext cx="182166" cy="184069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DAEA69D2-6632-2DBB-45E5-F0378371771A}"/>
              </a:ext>
            </a:extLst>
          </p:cNvPr>
          <p:cNvSpPr/>
          <p:nvPr/>
        </p:nvSpPr>
        <p:spPr>
          <a:xfrm>
            <a:off x="4857750" y="2797649"/>
            <a:ext cx="182166" cy="184069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B45E2859-3D9E-2944-89BC-9B4DAA90486B}"/>
              </a:ext>
            </a:extLst>
          </p:cNvPr>
          <p:cNvSpPr/>
          <p:nvPr/>
        </p:nvSpPr>
        <p:spPr>
          <a:xfrm>
            <a:off x="5836586" y="2811017"/>
            <a:ext cx="182166" cy="184069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7952232A-69EF-F2CD-1763-F04F9944139C}"/>
              </a:ext>
            </a:extLst>
          </p:cNvPr>
          <p:cNvSpPr/>
          <p:nvPr/>
        </p:nvSpPr>
        <p:spPr>
          <a:xfrm>
            <a:off x="7188398" y="2811017"/>
            <a:ext cx="182166" cy="184069"/>
          </a:xfrm>
          <a:prstGeom prst="ellipse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E6D8CD1-55A1-2A46-C541-F5CFD13D45E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855589" y="2981986"/>
            <a:ext cx="84833" cy="1228518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60606EA-15BE-B188-1669-0E7637EC8ED3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3421014" y="2903052"/>
            <a:ext cx="1100980" cy="1307452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284E4C4-B924-D7E8-EE6F-A5A94C75BC97}"/>
              </a:ext>
            </a:extLst>
          </p:cNvPr>
          <p:cNvCxnSpPr>
            <a:cxnSpLocks/>
          </p:cNvCxnSpPr>
          <p:nvPr/>
        </p:nvCxnSpPr>
        <p:spPr>
          <a:xfrm flipH="1">
            <a:off x="4704160" y="2995085"/>
            <a:ext cx="244673" cy="1215419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37935A15-C21D-937A-FE7E-E9C815B96822}"/>
              </a:ext>
            </a:extLst>
          </p:cNvPr>
          <p:cNvCxnSpPr>
            <a:cxnSpLocks/>
          </p:cNvCxnSpPr>
          <p:nvPr/>
        </p:nvCxnSpPr>
        <p:spPr>
          <a:xfrm>
            <a:off x="5927669" y="3006995"/>
            <a:ext cx="244531" cy="1279255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95321A28-4B08-5620-F775-97C081DF0E44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279481" y="2995086"/>
            <a:ext cx="298394" cy="1215418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2466DFB-DB61-4154-0125-ADAB0569332F}"/>
              </a:ext>
            </a:extLst>
          </p:cNvPr>
          <p:cNvSpPr txBox="1"/>
          <p:nvPr/>
        </p:nvSpPr>
        <p:spPr>
          <a:xfrm>
            <a:off x="4021472" y="862175"/>
            <a:ext cx="1183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 Image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4FF9EDA-FE0A-E5A2-B650-47271400A262}"/>
              </a:ext>
            </a:extLst>
          </p:cNvPr>
          <p:cNvSpPr txBox="1"/>
          <p:nvPr/>
        </p:nvSpPr>
        <p:spPr>
          <a:xfrm>
            <a:off x="1" y="5779420"/>
            <a:ext cx="9150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Feature maps of the top-hidden neurons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D5E606-F099-25CA-DECC-DB3A757E95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3E7AE991-2AB5-EFEA-A557-12C0E5CBB84B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Interpretation Second Layer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35C4E5D-52BF-B745-0F70-565AF9C852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5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D6CFF03-FDCC-8724-B6E2-7BD4F277B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21</a:t>
            </a:fld>
            <a:endParaRPr lang="en-GB"/>
          </a:p>
        </p:txBody>
      </p:sp>
      <p:sp>
        <p:nvSpPr>
          <p:cNvPr id="11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033CF9-FAAA-E944-4D94-004ED1CC3E5C}"/>
              </a:ext>
            </a:extLst>
          </p:cNvPr>
          <p:cNvSpPr txBox="1">
            <a:spLocks/>
          </p:cNvSpPr>
          <p:nvPr/>
        </p:nvSpPr>
        <p:spPr>
          <a:xfrm>
            <a:off x="6354" y="85944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2700" b="1" dirty="0">
                <a:solidFill>
                  <a:schemeClr val="bg1"/>
                </a:solidFill>
              </a:rPr>
              <a:t>Biological ODE</a:t>
            </a:r>
            <a:endParaRPr lang="en-US" sz="2700" b="1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E5A5139-7656-C3ED-0348-5BBE4A6C6C9B}"/>
                  </a:ext>
                </a:extLst>
              </p:cNvPr>
              <p:cNvSpPr txBox="1"/>
              <p:nvPr/>
            </p:nvSpPr>
            <p:spPr>
              <a:xfrm>
                <a:off x="-3572" y="1591939"/>
                <a:ext cx="4575572" cy="1031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it-IT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E5A5139-7656-C3ED-0348-5BBE4A6C6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72" y="1591939"/>
                <a:ext cx="4575572" cy="1031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F7593-1A28-EB45-103E-CCAA9F3F0EAA}"/>
                  </a:ext>
                </a:extLst>
              </p:cNvPr>
              <p:cNvSpPr txBox="1"/>
              <p:nvPr/>
            </p:nvSpPr>
            <p:spPr>
              <a:xfrm>
                <a:off x="3383923" y="3995806"/>
                <a:ext cx="5935753" cy="1281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24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it-IT" sz="24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)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784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F7593-1A28-EB45-103E-CCAA9F3F0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923" y="3995806"/>
                <a:ext cx="5935753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17">
            <a:extLst>
              <a:ext uri="{FF2B5EF4-FFF2-40B4-BE49-F238E27FC236}">
                <a16:creationId xmlns:a16="http://schemas.microsoft.com/office/drawing/2014/main" id="{8CD648FE-61EB-2627-7986-3A11D018ADAE}"/>
              </a:ext>
            </a:extLst>
          </p:cNvPr>
          <p:cNvSpPr/>
          <p:nvPr/>
        </p:nvSpPr>
        <p:spPr>
          <a:xfrm>
            <a:off x="1925331" y="1871869"/>
            <a:ext cx="632027" cy="462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6F62FF84-70F8-5B12-0C06-00AC11DC044F}"/>
              </a:ext>
            </a:extLst>
          </p:cNvPr>
          <p:cNvCxnSpPr>
            <a:cxnSpLocks/>
          </p:cNvCxnSpPr>
          <p:nvPr/>
        </p:nvCxnSpPr>
        <p:spPr>
          <a:xfrm flipH="1" flipV="1">
            <a:off x="1915806" y="1562457"/>
            <a:ext cx="186749" cy="24309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9B315A9-96C2-4893-C7B1-DAD496550AEA}"/>
              </a:ext>
            </a:extLst>
          </p:cNvPr>
          <p:cNvSpPr txBox="1"/>
          <p:nvPr/>
        </p:nvSpPr>
        <p:spPr>
          <a:xfrm>
            <a:off x="756418" y="955589"/>
            <a:ext cx="2318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Within-layer competition </a:t>
            </a:r>
          </a:p>
          <a:p>
            <a:r>
              <a:rPr lang="en-US" sz="1600" dirty="0"/>
              <a:t>between neurons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30D9EAB-C0AC-396E-B9D6-9AAA9D77E002}"/>
              </a:ext>
            </a:extLst>
          </p:cNvPr>
          <p:cNvSpPr/>
          <p:nvPr/>
        </p:nvSpPr>
        <p:spPr>
          <a:xfrm>
            <a:off x="3030316" y="1818932"/>
            <a:ext cx="747708" cy="4267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F9A258F6-F945-8DFA-4D35-C4C81AA1CF3E}"/>
              </a:ext>
            </a:extLst>
          </p:cNvPr>
          <p:cNvCxnSpPr>
            <a:cxnSpLocks/>
          </p:cNvCxnSpPr>
          <p:nvPr/>
        </p:nvCxnSpPr>
        <p:spPr>
          <a:xfrm flipV="1">
            <a:off x="3461905" y="1498017"/>
            <a:ext cx="500063" cy="2424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25BBF5A-410E-3E19-BC47-03D99E437B66}"/>
              </a:ext>
            </a:extLst>
          </p:cNvPr>
          <p:cNvSpPr txBox="1"/>
          <p:nvPr/>
        </p:nvSpPr>
        <p:spPr>
          <a:xfrm>
            <a:off x="3692048" y="1129513"/>
            <a:ext cx="2215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ReLU</a:t>
            </a:r>
            <a:r>
              <a:rPr lang="en-US" sz="1600" dirty="0"/>
              <a:t> activation function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51F847A-BDBD-B731-C91D-B40E83A77168}"/>
              </a:ext>
            </a:extLst>
          </p:cNvPr>
          <p:cNvCxnSpPr>
            <a:cxnSpLocks/>
          </p:cNvCxnSpPr>
          <p:nvPr/>
        </p:nvCxnSpPr>
        <p:spPr>
          <a:xfrm flipH="1">
            <a:off x="3778024" y="2270176"/>
            <a:ext cx="441119" cy="4052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62AA16D3-650D-9E8C-91AF-9E2732201C76}"/>
              </a:ext>
            </a:extLst>
          </p:cNvPr>
          <p:cNvCxnSpPr>
            <a:cxnSpLocks/>
          </p:cNvCxnSpPr>
          <p:nvPr/>
        </p:nvCxnSpPr>
        <p:spPr>
          <a:xfrm>
            <a:off x="1419141" y="2354481"/>
            <a:ext cx="721520" cy="43072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51B66FC-E8C2-96EA-39B6-19AD7329101F}"/>
              </a:ext>
            </a:extLst>
          </p:cNvPr>
          <p:cNvSpPr txBox="1"/>
          <p:nvPr/>
        </p:nvSpPr>
        <p:spPr>
          <a:xfrm>
            <a:off x="2095556" y="2682832"/>
            <a:ext cx="3061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v-equation of the firing rate model</a:t>
            </a: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932AE9D6-D7B0-424C-8C65-4E6FCA2D75D5}"/>
              </a:ext>
            </a:extLst>
          </p:cNvPr>
          <p:cNvSpPr/>
          <p:nvPr/>
        </p:nvSpPr>
        <p:spPr>
          <a:xfrm>
            <a:off x="42460" y="1836998"/>
            <a:ext cx="374954" cy="462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ADF5009F-66FC-B075-18BD-B14A128A8481}"/>
              </a:ext>
            </a:extLst>
          </p:cNvPr>
          <p:cNvCxnSpPr>
            <a:cxnSpLocks/>
          </p:cNvCxnSpPr>
          <p:nvPr/>
        </p:nvCxnSpPr>
        <p:spPr>
          <a:xfrm flipH="1">
            <a:off x="340822" y="2315971"/>
            <a:ext cx="11642" cy="3539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50E02DA-353E-A3CA-1CEF-756381665383}"/>
              </a:ext>
            </a:extLst>
          </p:cNvPr>
          <p:cNvSpPr txBox="1"/>
          <p:nvPr/>
        </p:nvSpPr>
        <p:spPr>
          <a:xfrm>
            <a:off x="114570" y="2578292"/>
            <a:ext cx="2000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Characteristic time scale of the input dynamic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0D365D35-095A-13E6-EC17-B8FA41133579}"/>
                  </a:ext>
                </a:extLst>
              </p:cNvPr>
              <p:cNvSpPr txBox="1"/>
              <p:nvPr/>
            </p:nvSpPr>
            <p:spPr>
              <a:xfrm>
                <a:off x="6021198" y="1652311"/>
                <a:ext cx="2781980" cy="711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0D365D35-095A-13E6-EC17-B8FA41133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198" y="1652311"/>
                <a:ext cx="2781980" cy="711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ttangolo 54">
            <a:extLst>
              <a:ext uri="{FF2B5EF4-FFF2-40B4-BE49-F238E27FC236}">
                <a16:creationId xmlns:a16="http://schemas.microsoft.com/office/drawing/2014/main" id="{7B3810AB-D0EA-7993-8D7B-8CA941F3A4F2}"/>
              </a:ext>
            </a:extLst>
          </p:cNvPr>
          <p:cNvSpPr/>
          <p:nvPr/>
        </p:nvSpPr>
        <p:spPr>
          <a:xfrm>
            <a:off x="5036616" y="4444587"/>
            <a:ext cx="821934" cy="4706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1ED4D5F0-C0B0-0C74-33F8-8923FC30F3B4}"/>
              </a:ext>
            </a:extLst>
          </p:cNvPr>
          <p:cNvSpPr/>
          <p:nvPr/>
        </p:nvSpPr>
        <p:spPr>
          <a:xfrm>
            <a:off x="3564046" y="4467219"/>
            <a:ext cx="455793" cy="38750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8906CB1F-37DF-4A53-7EAB-A303404BC19B}"/>
              </a:ext>
            </a:extLst>
          </p:cNvPr>
          <p:cNvCxnSpPr>
            <a:cxnSpLocks/>
          </p:cNvCxnSpPr>
          <p:nvPr/>
        </p:nvCxnSpPr>
        <p:spPr>
          <a:xfrm>
            <a:off x="3816020" y="4860842"/>
            <a:ext cx="6131" cy="4249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9477D286-3263-8854-95B1-0293EEA34139}"/>
              </a:ext>
            </a:extLst>
          </p:cNvPr>
          <p:cNvSpPr txBox="1"/>
          <p:nvPr/>
        </p:nvSpPr>
        <p:spPr>
          <a:xfrm>
            <a:off x="2953762" y="5322198"/>
            <a:ext cx="2203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Characteristic time scale of the weights dynamic</a:t>
            </a:r>
          </a:p>
        </p:txBody>
      </p: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93709E00-576B-A12F-85BA-0CD61A089D27}"/>
              </a:ext>
            </a:extLst>
          </p:cNvPr>
          <p:cNvCxnSpPr>
            <a:cxnSpLocks/>
          </p:cNvCxnSpPr>
          <p:nvPr/>
        </p:nvCxnSpPr>
        <p:spPr>
          <a:xfrm flipV="1">
            <a:off x="5327014" y="3945373"/>
            <a:ext cx="0" cy="47479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7C070215-AED3-3EFB-6585-981431410899}"/>
              </a:ext>
            </a:extLst>
          </p:cNvPr>
          <p:cNvSpPr txBox="1"/>
          <p:nvPr/>
        </p:nvSpPr>
        <p:spPr>
          <a:xfrm>
            <a:off x="4632638" y="3392313"/>
            <a:ext cx="2875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Activation function determining </a:t>
            </a:r>
          </a:p>
          <a:p>
            <a:r>
              <a:rPr lang="en-US" sz="1600" dirty="0"/>
              <a:t>the learning paradigm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AEBC5516-E0A1-3FAF-7493-E995772B3573}"/>
                  </a:ext>
                </a:extLst>
              </p:cNvPr>
              <p:cNvSpPr txBox="1"/>
              <p:nvPr/>
            </p:nvSpPr>
            <p:spPr>
              <a:xfrm>
                <a:off x="229937" y="4228880"/>
                <a:ext cx="2366995" cy="786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AEBC5516-E0A1-3FAF-7493-E995772B3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7" y="4228880"/>
                <a:ext cx="2366995" cy="7861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ttore 2 66">
            <a:extLst>
              <a:ext uri="{FF2B5EF4-FFF2-40B4-BE49-F238E27FC236}">
                <a16:creationId xmlns:a16="http://schemas.microsoft.com/office/drawing/2014/main" id="{44E96A73-2AA9-8A48-E4B4-E592A285ED26}"/>
              </a:ext>
            </a:extLst>
          </p:cNvPr>
          <p:cNvCxnSpPr>
            <a:cxnSpLocks/>
          </p:cNvCxnSpPr>
          <p:nvPr/>
        </p:nvCxnSpPr>
        <p:spPr>
          <a:xfrm>
            <a:off x="1224224" y="4892681"/>
            <a:ext cx="0" cy="3059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09BDD9D5-DBEC-D6C4-853E-C961C871AD67}"/>
              </a:ext>
            </a:extLst>
          </p:cNvPr>
          <p:cNvSpPr txBox="1"/>
          <p:nvPr/>
        </p:nvSpPr>
        <p:spPr>
          <a:xfrm>
            <a:off x="539328" y="5172082"/>
            <a:ext cx="200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Hebbian Regime</a:t>
            </a:r>
          </a:p>
        </p:txBody>
      </p: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E2971906-3CFF-B436-F61B-A4201A074003}"/>
              </a:ext>
            </a:extLst>
          </p:cNvPr>
          <p:cNvCxnSpPr>
            <a:cxnSpLocks/>
          </p:cNvCxnSpPr>
          <p:nvPr/>
        </p:nvCxnSpPr>
        <p:spPr>
          <a:xfrm flipV="1">
            <a:off x="2261891" y="4169051"/>
            <a:ext cx="164443" cy="32509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7D2F8625-693F-F933-287B-8A5C5A1A4A9E}"/>
              </a:ext>
            </a:extLst>
          </p:cNvPr>
          <p:cNvSpPr txBox="1"/>
          <p:nvPr/>
        </p:nvSpPr>
        <p:spPr>
          <a:xfrm>
            <a:off x="1799943" y="3945373"/>
            <a:ext cx="200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Anti-Hebbian Regime</a:t>
            </a:r>
          </a:p>
        </p:txBody>
      </p: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E18A5AF8-BFEB-C69F-A4D9-77E7A5D5D37F}"/>
              </a:ext>
            </a:extLst>
          </p:cNvPr>
          <p:cNvCxnSpPr>
            <a:cxnSpLocks/>
            <a:stCxn id="66" idx="0"/>
          </p:cNvCxnSpPr>
          <p:nvPr/>
        </p:nvCxnSpPr>
        <p:spPr>
          <a:xfrm flipH="1" flipV="1">
            <a:off x="1224224" y="3992587"/>
            <a:ext cx="189211" cy="2362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9728126-9BA2-4DD7-B45E-3EC5640859B4}"/>
              </a:ext>
            </a:extLst>
          </p:cNvPr>
          <p:cNvSpPr txBox="1"/>
          <p:nvPr/>
        </p:nvSpPr>
        <p:spPr>
          <a:xfrm>
            <a:off x="556366" y="3715588"/>
            <a:ext cx="200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No-learning</a:t>
            </a:r>
          </a:p>
        </p:txBody>
      </p:sp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A3EE6EEE-F971-FED8-EEB9-CE45B452045D}"/>
              </a:ext>
            </a:extLst>
          </p:cNvPr>
          <p:cNvCxnSpPr>
            <a:cxnSpLocks/>
          </p:cNvCxnSpPr>
          <p:nvPr/>
        </p:nvCxnSpPr>
        <p:spPr>
          <a:xfrm>
            <a:off x="7439339" y="5218467"/>
            <a:ext cx="0" cy="24578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36F5EEA5-90D2-E0E7-29CA-53316772408D}"/>
              </a:ext>
            </a:extLst>
          </p:cNvPr>
          <p:cNvSpPr txBox="1"/>
          <p:nvPr/>
        </p:nvSpPr>
        <p:spPr>
          <a:xfrm>
            <a:off x="6275065" y="5510636"/>
            <a:ext cx="2466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Normalization Constraint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78863873-536C-615D-A8D2-77B65A3E99CF}"/>
              </a:ext>
            </a:extLst>
          </p:cNvPr>
          <p:cNvSpPr txBox="1"/>
          <p:nvPr/>
        </p:nvSpPr>
        <p:spPr>
          <a:xfrm>
            <a:off x="5908631" y="2479126"/>
            <a:ext cx="3061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v-equation of the firing rate model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8197D27-954B-CCD9-83B9-5E55B60D3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6DFD6978-65C2-2436-482F-2074AC3C5F61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Biological ODE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AEF9972-3E08-6126-1B81-1A020A5698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74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magine 27">
            <a:extLst>
              <a:ext uri="{FF2B5EF4-FFF2-40B4-BE49-F238E27FC236}">
                <a16:creationId xmlns:a16="http://schemas.microsoft.com/office/drawing/2014/main" id="{6219952C-C394-3AEE-75E1-190028263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3</a:t>
            </a:fld>
            <a:endParaRPr lang="en-GB"/>
          </a:p>
        </p:txBody>
      </p:sp>
      <p:sp>
        <p:nvSpPr>
          <p:cNvPr id="18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2700" b="1" dirty="0">
                <a:solidFill>
                  <a:schemeClr val="bg1"/>
                </a:solidFill>
              </a:rPr>
              <a:t>Adversarial Attacks</a:t>
            </a:r>
            <a:endParaRPr lang="en-US" sz="2700" dirty="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elettronico, scuro, tastiera&#10;&#10;Descrizione generata automaticamente">
            <a:extLst>
              <a:ext uri="{FF2B5EF4-FFF2-40B4-BE49-F238E27FC236}">
                <a16:creationId xmlns:a16="http://schemas.microsoft.com/office/drawing/2014/main" id="{416FC314-0147-3EAB-A1E6-F90331F9B7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" t="16892" b="71130"/>
          <a:stretch/>
        </p:blipFill>
        <p:spPr>
          <a:xfrm>
            <a:off x="611999" y="1986964"/>
            <a:ext cx="3960000" cy="65266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D2473A3-98B2-F4EC-E161-6E4E614EF64A}"/>
              </a:ext>
            </a:extLst>
          </p:cNvPr>
          <p:cNvSpPr txBox="1"/>
          <p:nvPr/>
        </p:nvSpPr>
        <p:spPr>
          <a:xfrm>
            <a:off x="0" y="1030697"/>
            <a:ext cx="4939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	</a:t>
            </a:r>
          </a:p>
          <a:p>
            <a:r>
              <a:rPr lang="en-US" sz="1600" dirty="0"/>
              <a:t>	Suppose to give in input to the network the 	following images: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092EEC-425F-7E90-16C7-86601EA073A8}"/>
              </a:ext>
            </a:extLst>
          </p:cNvPr>
          <p:cNvSpPr txBox="1"/>
          <p:nvPr/>
        </p:nvSpPr>
        <p:spPr>
          <a:xfrm>
            <a:off x="1" y="3113419"/>
            <a:ext cx="457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    	</a:t>
            </a:r>
            <a:r>
              <a:rPr lang="it-IT" sz="1600" dirty="0"/>
              <a:t>     6	              2	             8                 2               8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9EECF09-BF5B-A44F-79E6-8F8322CED8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0" b="71130"/>
          <a:stretch/>
        </p:blipFill>
        <p:spPr>
          <a:xfrm>
            <a:off x="5039570" y="1879238"/>
            <a:ext cx="3960000" cy="75953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CD9F237-B528-62FC-EE2A-446D3B7FABC8}"/>
              </a:ext>
            </a:extLst>
          </p:cNvPr>
          <p:cNvSpPr txBox="1"/>
          <p:nvPr/>
        </p:nvSpPr>
        <p:spPr>
          <a:xfrm>
            <a:off x="4744788" y="1271191"/>
            <a:ext cx="4549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These are not MNIST images!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7A42E20-87CB-5590-589E-332E6858C53F}"/>
              </a:ext>
            </a:extLst>
          </p:cNvPr>
          <p:cNvSpPr txBox="1"/>
          <p:nvPr/>
        </p:nvSpPr>
        <p:spPr>
          <a:xfrm>
            <a:off x="6079411" y="3979155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/>
              <a:t>+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C344F44-3736-7437-262C-A8D6E98F2680}"/>
              </a:ext>
            </a:extLst>
          </p:cNvPr>
          <p:cNvSpPr txBox="1"/>
          <p:nvPr/>
        </p:nvSpPr>
        <p:spPr>
          <a:xfrm>
            <a:off x="7486650" y="3974866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/>
              <a:t>=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E1B878B-E4C9-D264-47B2-78E0B1141976}"/>
              </a:ext>
            </a:extLst>
          </p:cNvPr>
          <p:cNvSpPr txBox="1"/>
          <p:nvPr/>
        </p:nvSpPr>
        <p:spPr>
          <a:xfrm>
            <a:off x="-7144" y="3887214"/>
            <a:ext cx="4373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	Several ways to create the mask attack: </a:t>
            </a:r>
          </a:p>
          <a:p>
            <a:r>
              <a:rPr lang="en-US" sz="1600" dirty="0"/>
              <a:t>	the most famous is </a:t>
            </a:r>
            <a:r>
              <a:rPr lang="en-US" sz="1600" b="1" dirty="0"/>
              <a:t>FGSM </a:t>
            </a:r>
            <a:r>
              <a:rPr lang="en-US" sz="1600" dirty="0"/>
              <a:t>(Fast Gradient Sign 	Method) and it was used to generate the 	examples above.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690B1E9-A7F7-75CB-B9C6-01B4874FD0F1}"/>
              </a:ext>
            </a:extLst>
          </p:cNvPr>
          <p:cNvSpPr txBox="1"/>
          <p:nvPr/>
        </p:nvSpPr>
        <p:spPr>
          <a:xfrm>
            <a:off x="19908" y="5764171"/>
            <a:ext cx="9143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NimbusRomNo9L-Medi"/>
              </a:rPr>
              <a:t>	</a:t>
            </a:r>
            <a:r>
              <a:rPr lang="it-IT" sz="1350" dirty="0"/>
              <a:t> </a:t>
            </a:r>
            <a:r>
              <a:rPr lang="it-IT" sz="1600" dirty="0" err="1"/>
              <a:t>Szegedy</a:t>
            </a:r>
            <a:r>
              <a:rPr lang="it-IT" sz="1600" dirty="0"/>
              <a:t> et al.</a:t>
            </a:r>
            <a:r>
              <a:rPr lang="en-US" sz="1600" dirty="0"/>
              <a:t> described such weakness of ANN in: “Intriguing properties of neural networks”, 2014.</a:t>
            </a:r>
            <a:endParaRPr lang="it-IT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38505-E7DD-D7D0-61BB-D5D85B77F3DB}"/>
              </a:ext>
            </a:extLst>
          </p:cNvPr>
          <p:cNvSpPr txBox="1"/>
          <p:nvPr/>
        </p:nvSpPr>
        <p:spPr>
          <a:xfrm>
            <a:off x="0" y="2755075"/>
            <a:ext cx="4939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	</a:t>
            </a:r>
            <a:r>
              <a:rPr lang="en-US" sz="1600" dirty="0"/>
              <a:t>The predicted labels are: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080461-A9DD-FD4D-6F49-05AE3C398534}"/>
              </a:ext>
            </a:extLst>
          </p:cNvPr>
          <p:cNvSpPr txBox="1"/>
          <p:nvPr/>
        </p:nvSpPr>
        <p:spPr>
          <a:xfrm>
            <a:off x="4571999" y="4731436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	</a:t>
            </a:r>
            <a:r>
              <a:rPr lang="en-US" sz="1200" i="1" dirty="0"/>
              <a:t>Fig. Example of an adversarial attack</a:t>
            </a:r>
            <a:r>
              <a:rPr lang="en-US" sz="1600" i="1" dirty="0"/>
              <a:t>.</a:t>
            </a:r>
            <a:endParaRPr lang="en-US" sz="1350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D694998-8AD6-09D6-584B-DD34900E0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91" y="3373078"/>
            <a:ext cx="4274163" cy="138553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015E80C-CED1-0EC2-7363-DF80E8253F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37" name="Titolo 1">
            <a:extLst>
              <a:ext uri="{FF2B5EF4-FFF2-40B4-BE49-F238E27FC236}">
                <a16:creationId xmlns:a16="http://schemas.microsoft.com/office/drawing/2014/main" id="{E641E51B-5085-CB02-F8ED-07BCA40CA7A4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Adversarial Attacks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3F04E97B-F4F9-932E-74D3-F104E39704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9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  <p:bldP spid="14" grpId="0"/>
      <p:bldP spid="26" grpId="0"/>
      <p:bldP spid="27" grpId="0"/>
      <p:bldP spid="31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711952D6-8A60-4B26-45AA-6E31260E6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4</a:t>
            </a:fld>
            <a:endParaRPr lang="en-GB" dirty="0"/>
          </a:p>
        </p:txBody>
      </p:sp>
      <p:sp>
        <p:nvSpPr>
          <p:cNvPr id="28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700" b="1" dirty="0">
                <a:solidFill>
                  <a:schemeClr val="bg1"/>
                </a:solidFill>
              </a:rPr>
              <a:t>FGSM Adversarial Attack</a:t>
            </a:r>
            <a:endParaRPr lang="it-IT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08B812-5C85-A10C-4399-934212ADC060}"/>
              </a:ext>
            </a:extLst>
          </p:cNvPr>
          <p:cNvSpPr txBox="1"/>
          <p:nvPr/>
        </p:nvSpPr>
        <p:spPr>
          <a:xfrm>
            <a:off x="4150" y="747714"/>
            <a:ext cx="91439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	</a:t>
            </a:r>
          </a:p>
          <a:p>
            <a:endParaRPr lang="en-US" sz="1600" dirty="0"/>
          </a:p>
          <a:p>
            <a:r>
              <a:rPr lang="en-US" sz="1600" dirty="0"/>
              <a:t>	The FGSM algorithm calculates the direction that appears to be the fastest route to a misclassification. </a:t>
            </a:r>
          </a:p>
          <a:p>
            <a:endParaRPr lang="en-US" sz="1600" dirty="0"/>
          </a:p>
          <a:p>
            <a:r>
              <a:rPr lang="en-US" sz="1600" dirty="0"/>
              <a:t>	The formula defining the FGSM attack 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418F659-B932-E516-7E3B-273BE1637299}"/>
                  </a:ext>
                </a:extLst>
              </p:cNvPr>
              <p:cNvSpPr txBox="1"/>
              <p:nvPr/>
            </p:nvSpPr>
            <p:spPr>
              <a:xfrm>
                <a:off x="549689" y="2551646"/>
                <a:ext cx="3375796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350" b="1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418F659-B932-E516-7E3B-273BE1637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89" y="2551646"/>
                <a:ext cx="3375796" cy="312650"/>
              </a:xfrm>
              <a:prstGeom prst="rect">
                <a:avLst/>
              </a:prstGeom>
              <a:blipFill>
                <a:blip r:embed="rId4"/>
                <a:stretch>
                  <a:fillRect l="-542" t="-196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ACD67B2-A8A9-730A-6BEF-9F5B4F2930C1}"/>
                  </a:ext>
                </a:extLst>
              </p:cNvPr>
              <p:cNvSpPr txBox="1"/>
              <p:nvPr/>
            </p:nvSpPr>
            <p:spPr>
              <a:xfrm>
                <a:off x="549689" y="3649876"/>
                <a:ext cx="383651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where: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1" i="1"/>
                      <m:t>𝒙</m:t>
                    </m:r>
                    <m:r>
                      <a:rPr lang="it-IT" sz="1600"/>
                      <m:t>: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is the original image</a:t>
                </a:r>
                <a14:m>
                  <m:oMath xmlns:m="http://schemas.openxmlformats.org/officeDocument/2006/math">
                    <m:r>
                      <a:rPr lang="it-IT" sz="1600"/>
                      <m:t>.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1" i="1"/>
                        </m:ctrlPr>
                      </m:accPr>
                      <m:e>
                        <m:r>
                          <a:rPr lang="it-IT" sz="1600" b="1" i="1"/>
                          <m:t>𝒙</m:t>
                        </m:r>
                      </m:e>
                    </m:acc>
                  </m:oMath>
                </a14:m>
                <a:r>
                  <a:rPr lang="en-US" sz="1600" dirty="0"/>
                  <a:t>: is the adversarial attack.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: the strength of the attack.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i="1"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600" dirty="0">
                    <a:ea typeface="Cambria Math" panose="02040503050406030204" pitchFamily="18" charset="0"/>
                  </a:rPr>
                  <a:t>: the loss function of an ANN </a:t>
                </a:r>
                <a14:m>
                  <m:oMath xmlns:m="http://schemas.openxmlformats.org/officeDocument/2006/math">
                    <m:r>
                      <a:rPr lang="it-IT" sz="1600" i="1">
                        <a:ea typeface="Cambria Math" panose="02040503050406030204" pitchFamily="18" charset="0"/>
                      </a:rPr>
                      <m:t>𝑓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ACD67B2-A8A9-730A-6BEF-9F5B4F29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89" y="3649876"/>
                <a:ext cx="3836516" cy="1323439"/>
              </a:xfrm>
              <a:prstGeom prst="rect">
                <a:avLst/>
              </a:prstGeom>
              <a:blipFill>
                <a:blip r:embed="rId5"/>
                <a:stretch>
                  <a:fillRect l="-794" t="-1382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E7AAF232-AAEC-EFDA-25E1-52870AB17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63" y="2630458"/>
            <a:ext cx="4446037" cy="301782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314A26-9EC7-7483-E2B9-4CD5044CF354}"/>
              </a:ext>
            </a:extLst>
          </p:cNvPr>
          <p:cNvSpPr txBox="1"/>
          <p:nvPr/>
        </p:nvSpPr>
        <p:spPr>
          <a:xfrm>
            <a:off x="4182963" y="5725033"/>
            <a:ext cx="4961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i="1" dirty="0"/>
              <a:t>Fig. </a:t>
            </a:r>
            <a:r>
              <a:rPr lang="en-US" sz="1200" i="1" dirty="0"/>
              <a:t>FGSM algorithm</a:t>
            </a:r>
            <a:r>
              <a:rPr lang="it-IT" sz="1200" i="1" dirty="0"/>
              <a:t>. </a:t>
            </a:r>
            <a:r>
              <a:rPr lang="en-US" sz="1200" dirty="0"/>
              <a:t>Image taken from «</a:t>
            </a:r>
            <a:r>
              <a:rPr lang="en-US" sz="1200" i="1" dirty="0"/>
              <a:t>Improving robustness of jet </a:t>
            </a:r>
            <a:r>
              <a:rPr lang="en-US" sz="1200" i="1" dirty="0" err="1"/>
              <a:t>taggin</a:t>
            </a:r>
            <a:r>
              <a:rPr lang="en-US" sz="1200" i="1" dirty="0"/>
              <a:t> 	algorithms with adversarial training»</a:t>
            </a:r>
            <a:r>
              <a:rPr lang="en-US" sz="1200" dirty="0"/>
              <a:t>, by A. Stein et al. (2022).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79D5E68-3ED9-235B-5C03-D7D1DF0D8322}"/>
              </a:ext>
            </a:extLst>
          </p:cNvPr>
          <p:cNvSpPr/>
          <p:nvPr/>
        </p:nvSpPr>
        <p:spPr>
          <a:xfrm>
            <a:off x="1383123" y="2459638"/>
            <a:ext cx="2542362" cy="505274"/>
          </a:xfrm>
          <a:prstGeom prst="rect">
            <a:avLst/>
          </a:prstGeom>
          <a:noFill/>
          <a:ln w="28575">
            <a:solidFill>
              <a:srgbClr val="9B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AA86C5-D513-535E-E64D-1FCA9EC056A0}"/>
              </a:ext>
            </a:extLst>
          </p:cNvPr>
          <p:cNvSpPr txBox="1"/>
          <p:nvPr/>
        </p:nvSpPr>
        <p:spPr>
          <a:xfrm>
            <a:off x="2884174" y="3137964"/>
            <a:ext cx="10413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Mask Attack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CE0AFDC-4425-8DFC-155E-4A2824C6F702}"/>
              </a:ext>
            </a:extLst>
          </p:cNvPr>
          <p:cNvCxnSpPr>
            <a:cxnSpLocks/>
          </p:cNvCxnSpPr>
          <p:nvPr/>
        </p:nvCxnSpPr>
        <p:spPr>
          <a:xfrm flipH="1" flipV="1">
            <a:off x="3141348" y="3015797"/>
            <a:ext cx="147545" cy="166929"/>
          </a:xfrm>
          <a:prstGeom prst="straightConnector1">
            <a:avLst/>
          </a:prstGeom>
          <a:ln w="28575">
            <a:solidFill>
              <a:srgbClr val="9B0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AE10BB09-5D72-F3D1-924A-F740076D0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2BF965F9-A20D-4A63-0384-951C315AA742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FGSM Algorithm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4E35809-5B24-F25C-E9CB-BFDFF7E395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239D5F8-F172-281C-0E7E-A04CC9754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5</a:t>
            </a:fld>
            <a:endParaRPr lang="en-GB"/>
          </a:p>
        </p:txBody>
      </p:sp>
      <p:pic>
        <p:nvPicPr>
          <p:cNvPr id="11" name="Immagine 10" descr="Immagine che contiene testo, mammifero&#10;&#10;Descrizione generata automaticamente">
            <a:extLst>
              <a:ext uri="{FF2B5EF4-FFF2-40B4-BE49-F238E27FC236}">
                <a16:creationId xmlns:a16="http://schemas.microsoft.com/office/drawing/2014/main" id="{EB2A40B7-D2D6-69B8-6F4A-5581F68D4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4681" r="3049" b="17241"/>
          <a:stretch/>
        </p:blipFill>
        <p:spPr>
          <a:xfrm>
            <a:off x="544101" y="1468938"/>
            <a:ext cx="4547513" cy="154284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3D4DE71-CE02-96DE-50F6-35E89F7CDEB1}"/>
              </a:ext>
            </a:extLst>
          </p:cNvPr>
          <p:cNvSpPr txBox="1"/>
          <p:nvPr/>
        </p:nvSpPr>
        <p:spPr>
          <a:xfrm>
            <a:off x="5" y="754147"/>
            <a:ext cx="9146830" cy="546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	</a:t>
            </a:r>
          </a:p>
          <a:p>
            <a:r>
              <a:rPr lang="en-US" sz="1350" dirty="0"/>
              <a:t>	</a:t>
            </a:r>
            <a:r>
              <a:rPr lang="en-US" sz="1600" dirty="0"/>
              <a:t>One of the most famous examples is that of a panda classified as a gibbon!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18B88DA-E29D-E027-78E3-F375ED8AE87C}"/>
              </a:ext>
            </a:extLst>
          </p:cNvPr>
          <p:cNvSpPr txBox="1"/>
          <p:nvPr/>
        </p:nvSpPr>
        <p:spPr>
          <a:xfrm>
            <a:off x="-1" y="3646259"/>
            <a:ext cx="9144001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	</a:t>
            </a:r>
          </a:p>
          <a:p>
            <a:endParaRPr lang="it-IT" sz="1350" dirty="0"/>
          </a:p>
          <a:p>
            <a:endParaRPr lang="it-IT" sz="1350" dirty="0"/>
          </a:p>
          <a:p>
            <a:endParaRPr lang="it-IT" sz="1350" dirty="0"/>
          </a:p>
          <a:p>
            <a:r>
              <a:rPr lang="it-IT" sz="1350" dirty="0"/>
              <a:t>	</a:t>
            </a:r>
            <a:r>
              <a:rPr lang="en-US" sz="1600" dirty="0"/>
              <a:t>A simple ANN, trained in </a:t>
            </a:r>
            <a:r>
              <a:rPr lang="en-US" sz="1600" dirty="0" err="1"/>
              <a:t>PyTorch</a:t>
            </a:r>
            <a:r>
              <a:rPr lang="en-US" sz="1600" dirty="0"/>
              <a:t> is not adversarial robust. 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	</a:t>
            </a:r>
            <a:r>
              <a:rPr lang="en-US" sz="1600" dirty="0"/>
              <a:t>Let’s call </a:t>
            </a:r>
            <a:r>
              <a:rPr lang="en-US" sz="1600" b="1" dirty="0"/>
              <a:t>test-accuracy under attack</a:t>
            </a:r>
            <a:r>
              <a:rPr lang="en-US" sz="1600" dirty="0"/>
              <a:t> the accuracy that </a:t>
            </a:r>
          </a:p>
          <a:p>
            <a:r>
              <a:rPr lang="en-US" sz="1600" dirty="0"/>
              <a:t>	an ANN has giving in input as test set images, samples that are adversarial attacks</a:t>
            </a:r>
            <a:r>
              <a:rPr lang="en-US" sz="1350" dirty="0"/>
              <a:t>.</a:t>
            </a:r>
          </a:p>
          <a:p>
            <a:endParaRPr lang="en-US" sz="135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DC9C2E-0A2B-AA21-C63B-C6335FF61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56" y="1428975"/>
            <a:ext cx="3627833" cy="3634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E2CB733-5DCF-336F-B1B3-7BC9262946FE}"/>
              </a:ext>
            </a:extLst>
          </p:cNvPr>
          <p:cNvSpPr txBox="1"/>
          <p:nvPr/>
        </p:nvSpPr>
        <p:spPr>
          <a:xfrm>
            <a:off x="0" y="3723246"/>
            <a:ext cx="5097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	</a:t>
            </a:r>
            <a:r>
              <a:rPr lang="en-US" sz="1200" i="1" dirty="0"/>
              <a:t>Fig. Goodfellow’s famous example. Image taken from </a:t>
            </a:r>
            <a:r>
              <a:rPr lang="it-IT" sz="1200" i="1" dirty="0"/>
              <a:t>«</a:t>
            </a:r>
            <a:r>
              <a:rPr lang="en-US" sz="1200" i="1" dirty="0"/>
              <a:t>Explaining and 	harnessing adversarial examples</a:t>
            </a:r>
            <a:r>
              <a:rPr lang="it-IT" sz="1200" i="1" dirty="0"/>
              <a:t>», </a:t>
            </a:r>
            <a:r>
              <a:rPr lang="en-US" sz="1200" i="1" dirty="0"/>
              <a:t>by I. Goodfellow et al</a:t>
            </a:r>
            <a:r>
              <a:rPr lang="it-IT" sz="1200" i="1" dirty="0"/>
              <a:t>. (2015).</a:t>
            </a:r>
            <a:endParaRPr lang="en-US" sz="1200" i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374640-22CB-E30A-B732-1D0BE951F725}"/>
              </a:ext>
            </a:extLst>
          </p:cNvPr>
          <p:cNvSpPr txBox="1"/>
          <p:nvPr/>
        </p:nvSpPr>
        <p:spPr>
          <a:xfrm>
            <a:off x="5784980" y="5135465"/>
            <a:ext cx="3295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Fig. Test accuracy under attack for an ANN trained only with BP.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1D74983-97E7-99BA-123D-A13E3ADB1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22" name="Titolo 1">
            <a:extLst>
              <a:ext uri="{FF2B5EF4-FFF2-40B4-BE49-F238E27FC236}">
                <a16:creationId xmlns:a16="http://schemas.microsoft.com/office/drawing/2014/main" id="{F064DE38-70F1-34AF-7BE1-77B799B76DCF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Accuracy Under Attack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DDB2D3F1-D7F8-E8F6-CDE9-8C4C94B49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E71500E0-4B1B-9264-D05C-80EA6D8643CA}"/>
                  </a:ext>
                </a:extLst>
              </p:cNvPr>
              <p:cNvSpPr/>
              <p:nvPr/>
            </p:nvSpPr>
            <p:spPr>
              <a:xfrm>
                <a:off x="625889" y="2641282"/>
                <a:ext cx="4547513" cy="5463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ttangolo 28">
                <a:extLst>
                  <a:ext uri="{FF2B5EF4-FFF2-40B4-BE49-F238E27FC236}">
                    <a16:creationId xmlns:a16="http://schemas.microsoft.com/office/drawing/2014/main" id="{E71500E0-4B1B-9264-D05C-80EA6D864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89" y="2641282"/>
                <a:ext cx="4547513" cy="5463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ED9B590-C131-0C7C-616E-0B480BF957E8}"/>
                  </a:ext>
                </a:extLst>
              </p:cNvPr>
              <p:cNvSpPr txBox="1"/>
              <p:nvPr/>
            </p:nvSpPr>
            <p:spPr>
              <a:xfrm>
                <a:off x="987132" y="2779045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350" b="1" dirty="0"/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ED9B590-C131-0C7C-616E-0B480BF95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2" y="2779045"/>
                <a:ext cx="185948" cy="276999"/>
              </a:xfrm>
              <a:prstGeom prst="rect">
                <a:avLst/>
              </a:prstGeom>
              <a:blipFill>
                <a:blip r:embed="rId8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E1B754A2-35DE-73FA-0D83-5DE0B5152792}"/>
                  </a:ext>
                </a:extLst>
              </p:cNvPr>
              <p:cNvSpPr txBox="1"/>
              <p:nvPr/>
            </p:nvSpPr>
            <p:spPr>
              <a:xfrm>
                <a:off x="2389157" y="2713595"/>
                <a:ext cx="11139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E1B754A2-35DE-73FA-0D83-5DE0B5152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157" y="2713595"/>
                <a:ext cx="1113912" cy="369332"/>
              </a:xfrm>
              <a:prstGeom prst="rect">
                <a:avLst/>
              </a:prstGeom>
              <a:blipFill>
                <a:blip r:embed="rId9"/>
                <a:stretch>
                  <a:fillRect l="-1639" r="-54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01AB079E-3786-2D42-AEDF-571A431DFBF1}"/>
                  </a:ext>
                </a:extLst>
              </p:cNvPr>
              <p:cNvSpPr txBox="1"/>
              <p:nvPr/>
            </p:nvSpPr>
            <p:spPr>
              <a:xfrm>
                <a:off x="4100919" y="2720722"/>
                <a:ext cx="6762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01AB079E-3786-2D42-AEDF-571A431DF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919" y="2720722"/>
                <a:ext cx="676275" cy="369332"/>
              </a:xfrm>
              <a:prstGeom prst="rect">
                <a:avLst/>
              </a:prstGeom>
              <a:blipFill>
                <a:blip r:embed="rId10"/>
                <a:stretch>
                  <a:fillRect r="-22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B45AF86B-E698-B33F-6132-348FB5A24140}"/>
                  </a:ext>
                </a:extLst>
              </p:cNvPr>
              <p:cNvSpPr txBox="1"/>
              <p:nvPr/>
            </p:nvSpPr>
            <p:spPr>
              <a:xfrm>
                <a:off x="1814863" y="2129105"/>
                <a:ext cx="495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B45AF86B-E698-B33F-6132-348FB5A24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863" y="2129105"/>
                <a:ext cx="49530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6F000BA-F7F2-1C78-0108-DACD7CC2CB62}"/>
              </a:ext>
            </a:extLst>
          </p:cNvPr>
          <p:cNvSpPr txBox="1"/>
          <p:nvPr/>
        </p:nvSpPr>
        <p:spPr>
          <a:xfrm>
            <a:off x="449231" y="3188471"/>
            <a:ext cx="1292790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PANDA 57%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81676AE-1A2B-F356-4BFC-8C5682899B47}"/>
              </a:ext>
            </a:extLst>
          </p:cNvPr>
          <p:cNvSpPr txBox="1"/>
          <p:nvPr/>
        </p:nvSpPr>
        <p:spPr>
          <a:xfrm>
            <a:off x="3695277" y="3187585"/>
            <a:ext cx="1566454" cy="369332"/>
          </a:xfrm>
          <a:prstGeom prst="rect">
            <a:avLst/>
          </a:prstGeom>
          <a:noFill/>
          <a:ln w="28575">
            <a:solidFill>
              <a:srgbClr val="9B001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GIBBON 99.7%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BF77273E-E597-26A7-90E2-59A2BE2F3EA3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 flipV="1">
            <a:off x="1742021" y="3372251"/>
            <a:ext cx="1953256" cy="8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0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8E1B667-3A50-8A3D-44AB-94EF54ED6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6</a:t>
            </a:fld>
            <a:endParaRPr lang="en-GB" dirty="0"/>
          </a:p>
        </p:txBody>
      </p:sp>
      <p:sp>
        <p:nvSpPr>
          <p:cNvPr id="28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700" b="1" dirty="0">
                <a:solidFill>
                  <a:schemeClr val="bg1"/>
                </a:solidFill>
              </a:rPr>
              <a:t>Performance or Interpretability?</a:t>
            </a:r>
            <a:endParaRPr lang="it-IT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3173B1-F4AE-A4B1-462C-866610CF979A}"/>
              </a:ext>
            </a:extLst>
          </p:cNvPr>
          <p:cNvSpPr txBox="1"/>
          <p:nvPr/>
        </p:nvSpPr>
        <p:spPr>
          <a:xfrm>
            <a:off x="-2" y="747795"/>
            <a:ext cx="5314738" cy="1531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	</a:t>
            </a:r>
            <a:endParaRPr lang="en-US" sz="1600" dirty="0"/>
          </a:p>
          <a:p>
            <a:r>
              <a:rPr lang="en-US" sz="1600" dirty="0"/>
              <a:t>	The adversarial vulnerability is a disaster, since the  	current ML research is every day more and more 	focused in finding architectures that not only have a 	great test-accuracy, but that also have </a:t>
            </a:r>
            <a:r>
              <a:rPr lang="en-US" sz="1600" b="1" dirty="0"/>
              <a:t>other qualities, 	like technical robustness and transparency</a:t>
            </a:r>
            <a:r>
              <a:rPr lang="en-US" sz="16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933799-22FE-340C-A407-38486C8269F8}"/>
              </a:ext>
            </a:extLst>
          </p:cNvPr>
          <p:cNvSpPr txBox="1"/>
          <p:nvPr/>
        </p:nvSpPr>
        <p:spPr>
          <a:xfrm>
            <a:off x="-9338" y="3493193"/>
            <a:ext cx="5314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/>
              <a:t>	</a:t>
            </a:r>
            <a:r>
              <a:rPr lang="en-US" sz="1600" b="1" dirty="0"/>
              <a:t>Transparency</a:t>
            </a:r>
            <a:r>
              <a:rPr lang="en-US" sz="1600" dirty="0"/>
              <a:t>: a model might be called transparent if a 	person can contemplate the entire model at once.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B20029-0A87-1767-416E-44AC0100B6F5}"/>
              </a:ext>
            </a:extLst>
          </p:cNvPr>
          <p:cNvSpPr txBox="1"/>
          <p:nvPr/>
        </p:nvSpPr>
        <p:spPr>
          <a:xfrm>
            <a:off x="-9337" y="4930574"/>
            <a:ext cx="5314739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	Many key-requirements help to build broader trust on 	AI:</a:t>
            </a:r>
          </a:p>
          <a:p>
            <a:r>
              <a:rPr lang="en-US" sz="1600" b="1" dirty="0"/>
              <a:t>	</a:t>
            </a:r>
          </a:p>
          <a:p>
            <a:r>
              <a:rPr lang="en-US" sz="1600" b="1" dirty="0"/>
              <a:t>	Trustiness:</a:t>
            </a:r>
            <a:r>
              <a:rPr lang="en-US" sz="1600" dirty="0"/>
              <a:t> the ability to anticipate the AI behavior. </a:t>
            </a:r>
          </a:p>
          <a:p>
            <a:endParaRPr lang="en-US" sz="1350" dirty="0"/>
          </a:p>
          <a:p>
            <a:r>
              <a:rPr lang="en-US" sz="1350" i="1" dirty="0"/>
              <a:t>	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8BF391D-B65D-CA4D-3A9F-5430FAA1DFC8}"/>
              </a:ext>
            </a:extLst>
          </p:cNvPr>
          <p:cNvSpPr txBox="1"/>
          <p:nvPr/>
        </p:nvSpPr>
        <p:spPr>
          <a:xfrm>
            <a:off x="-9336" y="2784939"/>
            <a:ext cx="5314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/>
              <a:t>	</a:t>
            </a:r>
            <a:r>
              <a:rPr lang="en-US" sz="1600" b="1" dirty="0"/>
              <a:t>Robustness:</a:t>
            </a:r>
            <a:r>
              <a:rPr lang="en-US" sz="1600" dirty="0"/>
              <a:t> it is the ability to resist against adversarial 	attacks.</a:t>
            </a:r>
            <a:endParaRPr lang="en-US" sz="1350" i="1" dirty="0"/>
          </a:p>
        </p:txBody>
      </p:sp>
      <p:pic>
        <p:nvPicPr>
          <p:cNvPr id="15" name="Immagine 1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6138C77-DAE8-8821-FACB-2E7B78C652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36" y="943776"/>
            <a:ext cx="3819932" cy="536513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0929ADE-AB58-569C-A3CB-47F9DA703ECF}"/>
              </a:ext>
            </a:extLst>
          </p:cNvPr>
          <p:cNvSpPr/>
          <p:nvPr/>
        </p:nvSpPr>
        <p:spPr>
          <a:xfrm>
            <a:off x="5314736" y="943776"/>
            <a:ext cx="3819932" cy="2313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AFC3658-9C1A-9A1D-F42E-BEE3C2EE6ABF}"/>
              </a:ext>
            </a:extLst>
          </p:cNvPr>
          <p:cNvCxnSpPr>
            <a:cxnSpLocks/>
          </p:cNvCxnSpPr>
          <p:nvPr/>
        </p:nvCxnSpPr>
        <p:spPr>
          <a:xfrm flipV="1">
            <a:off x="4571999" y="2408102"/>
            <a:ext cx="733404" cy="4029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250E023-6F53-D92A-6791-8676750CAC92}"/>
              </a:ext>
            </a:extLst>
          </p:cNvPr>
          <p:cNvCxnSpPr>
            <a:cxnSpLocks/>
          </p:cNvCxnSpPr>
          <p:nvPr/>
        </p:nvCxnSpPr>
        <p:spPr>
          <a:xfrm>
            <a:off x="4829062" y="3900686"/>
            <a:ext cx="45603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CB48DA-FC56-D801-B543-C6168D901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681192B8-A0B2-B379-109C-B48B98F6675B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EU Guidelines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3E5BBCB-D43F-BB3A-8ABE-D7515CD861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3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D589CC55-5B50-FB66-1323-C356EAFF6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6FF1D4-FF81-EABB-1439-F89C319C9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98" y="963446"/>
            <a:ext cx="3877300" cy="206752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87383B-8145-C89A-C3D9-521164C6CDA8}"/>
              </a:ext>
            </a:extLst>
          </p:cNvPr>
          <p:cNvSpPr txBox="1"/>
          <p:nvPr/>
        </p:nvSpPr>
        <p:spPr>
          <a:xfrm>
            <a:off x="492752" y="755066"/>
            <a:ext cx="4396315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	</a:t>
            </a:r>
          </a:p>
          <a:p>
            <a:r>
              <a:rPr lang="en-US" sz="1600" dirty="0"/>
              <a:t>A neuron essentially is composed by: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Ramifications, called </a:t>
            </a:r>
            <a:r>
              <a:rPr lang="en-US" sz="1600" b="1" dirty="0"/>
              <a:t>dendrites </a:t>
            </a:r>
            <a:r>
              <a:rPr lang="en-US" sz="1600" dirty="0"/>
              <a:t>that receive signals in input.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soma</a:t>
            </a:r>
            <a:r>
              <a:rPr lang="en-US" sz="1600" dirty="0"/>
              <a:t>, which contains a nucleus.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/>
              <a:t>axon</a:t>
            </a:r>
            <a:r>
              <a:rPr lang="en-US" sz="1600" dirty="0"/>
              <a:t> that transmits the signal towards other neurons.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6604D2-28FA-B71B-2C86-E2A0E72F28EC}"/>
              </a:ext>
            </a:extLst>
          </p:cNvPr>
          <p:cNvSpPr txBox="1"/>
          <p:nvPr/>
        </p:nvSpPr>
        <p:spPr>
          <a:xfrm>
            <a:off x="-1772" y="2852288"/>
            <a:ext cx="50839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	The real brain is plastic, a human can ”rewire” it with 	habits and new experiences. </a:t>
            </a:r>
          </a:p>
          <a:p>
            <a:r>
              <a:rPr lang="en-US" sz="1600" dirty="0"/>
              <a:t>	The simplest form of plasticity is that  </a:t>
            </a:r>
            <a:r>
              <a:rPr lang="en-US" sz="1600" b="1" dirty="0"/>
              <a:t>neural 	pathways that are used a lot strengthen. </a:t>
            </a:r>
          </a:p>
          <a:p>
            <a:r>
              <a:rPr lang="en-US" sz="1600" dirty="0"/>
              <a:t>	This inspired the Hebb’s principle.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E06C400-0AAB-BA6A-36FF-AD6BBD16258C}"/>
                  </a:ext>
                </a:extLst>
              </p:cNvPr>
              <p:cNvSpPr txBox="1"/>
              <p:nvPr/>
            </p:nvSpPr>
            <p:spPr>
              <a:xfrm>
                <a:off x="1854417" y="4313694"/>
                <a:ext cx="1371600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it-IT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it-IT" sz="1500" b="1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E06C400-0AAB-BA6A-36FF-AD6BBD162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17" y="4313694"/>
                <a:ext cx="1371600" cy="46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7FE10750-95DE-B7F8-FE6C-91D0D87AEE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3" t="11045"/>
          <a:stretch/>
        </p:blipFill>
        <p:spPr>
          <a:xfrm>
            <a:off x="5150498" y="3514008"/>
            <a:ext cx="3845441" cy="160473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7652BA-4EE6-D36C-65D6-4ED66E0117B7}"/>
              </a:ext>
            </a:extLst>
          </p:cNvPr>
          <p:cNvSpPr txBox="1"/>
          <p:nvPr/>
        </p:nvSpPr>
        <p:spPr>
          <a:xfrm>
            <a:off x="0" y="5972546"/>
            <a:ext cx="6925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	However, two missing ingredients: </a:t>
            </a:r>
            <a:r>
              <a:rPr lang="en-US" sz="1600" b="1" dirty="0"/>
              <a:t>competition </a:t>
            </a:r>
            <a:r>
              <a:rPr lang="en-US" sz="1600" dirty="0"/>
              <a:t>and </a:t>
            </a:r>
            <a:r>
              <a:rPr lang="en-US" sz="1600" b="1" dirty="0"/>
              <a:t>synapses weakening</a:t>
            </a:r>
            <a:r>
              <a:rPr lang="en-US" sz="1350" b="1" dirty="0"/>
              <a:t>.</a:t>
            </a:r>
            <a:endParaRPr lang="en-US" sz="135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D733E73-1FCC-4ABA-C340-AC6558FC6548}"/>
              </a:ext>
            </a:extLst>
          </p:cNvPr>
          <p:cNvSpPr txBox="1"/>
          <p:nvPr/>
        </p:nvSpPr>
        <p:spPr>
          <a:xfrm>
            <a:off x="4572000" y="5136381"/>
            <a:ext cx="4572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	</a:t>
            </a:r>
            <a:r>
              <a:rPr lang="en-US" sz="1200" i="1" dirty="0"/>
              <a:t>Fig. McCulloch-Pitts’ model of a neuron.</a:t>
            </a:r>
            <a:endParaRPr lang="en-US" sz="1350" i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C8BC87-D3DE-D83D-2E5E-D6A831EEC071}"/>
              </a:ext>
            </a:extLst>
          </p:cNvPr>
          <p:cNvSpPr txBox="1"/>
          <p:nvPr/>
        </p:nvSpPr>
        <p:spPr>
          <a:xfrm>
            <a:off x="4572000" y="3079456"/>
            <a:ext cx="4572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	</a:t>
            </a:r>
            <a:r>
              <a:rPr lang="en-US" sz="1200" i="1" dirty="0"/>
              <a:t>Fig. Biological neuron</a:t>
            </a:r>
            <a:r>
              <a:rPr lang="en-US" sz="1050" i="1" dirty="0"/>
              <a:t>.</a:t>
            </a:r>
            <a:endParaRPr lang="en-US" sz="135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60234B5-2283-C2DA-60FD-66EE08D6C6DD}"/>
                  </a:ext>
                </a:extLst>
              </p:cNvPr>
              <p:cNvSpPr txBox="1"/>
              <p:nvPr/>
            </p:nvSpPr>
            <p:spPr>
              <a:xfrm>
                <a:off x="492752" y="4953960"/>
                <a:ext cx="429393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where: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input vector received from the dendrites.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: output value of the neuron.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60234B5-2283-C2DA-60FD-66EE08D6C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52" y="4953960"/>
                <a:ext cx="4293931" cy="830997"/>
              </a:xfrm>
              <a:prstGeom prst="rect">
                <a:avLst/>
              </a:prstGeom>
              <a:blipFill>
                <a:blip r:embed="rId7"/>
                <a:stretch>
                  <a:fillRect l="-852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>
            <a:extLst>
              <a:ext uri="{FF2B5EF4-FFF2-40B4-BE49-F238E27FC236}">
                <a16:creationId xmlns:a16="http://schemas.microsoft.com/office/drawing/2014/main" id="{01A9E3CD-0744-12A2-7044-98C9BED9CE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E4F6A823-1C46-C137-9A0B-DE5986ACAD6D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Biological Networks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56D92EA6-110B-5A5D-4666-6B742F3E20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3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AAC19C4D-3573-8D6D-D1F5-78A46D69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A810F5-955A-B450-75DE-DC63AC119F5C}"/>
              </a:ext>
            </a:extLst>
          </p:cNvPr>
          <p:cNvSpPr txBox="1"/>
          <p:nvPr/>
        </p:nvSpPr>
        <p:spPr>
          <a:xfrm>
            <a:off x="9462" y="747714"/>
            <a:ext cx="9144000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latin typeface="Times New Roman" panose="02020603050405020304" pitchFamily="18" charset="0"/>
              </a:rPr>
              <a:t>	</a:t>
            </a:r>
          </a:p>
          <a:p>
            <a:r>
              <a:rPr lang="en-US" sz="1350" i="1" dirty="0">
                <a:latin typeface="Times New Roman" panose="02020603050405020304" pitchFamily="18" charset="0"/>
              </a:rPr>
              <a:t>	</a:t>
            </a:r>
            <a:r>
              <a:rPr lang="en-US" sz="1600" i="1" dirty="0">
                <a:latin typeface="Times New Roman" panose="02020603050405020304" pitchFamily="18" charset="0"/>
              </a:rPr>
              <a:t>“It is widely believed that end-to-end training with the back-propagation algorithm is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essential</a:t>
            </a:r>
            <a:r>
              <a:rPr lang="en-US" sz="1600" i="1" dirty="0">
                <a:latin typeface="Times New Roman" panose="02020603050405020304" pitchFamily="18" charset="0"/>
              </a:rPr>
              <a:t> [...]. </a:t>
            </a:r>
          </a:p>
          <a:p>
            <a:r>
              <a:rPr lang="en-US" sz="1600" i="1" dirty="0">
                <a:latin typeface="Times New Roman" panose="02020603050405020304" pitchFamily="18" charset="0"/>
              </a:rPr>
              <a:t>	At the same time, the traditional form of back-propagation is </a:t>
            </a:r>
            <a:r>
              <a:rPr lang="en-US" sz="1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biologically implausible</a:t>
            </a:r>
            <a:r>
              <a:rPr lang="en-US" sz="1600" i="1" dirty="0">
                <a:latin typeface="Times New Roman" panose="02020603050405020304" pitchFamily="18" charset="0"/>
              </a:rPr>
              <a:t>”</a:t>
            </a:r>
            <a:r>
              <a:rPr lang="en-US" sz="1600" dirty="0">
                <a:latin typeface="Times New Roman" panose="02020603050405020304" pitchFamily="18" charset="0"/>
              </a:rPr>
              <a:t>		       																	   </a:t>
            </a:r>
            <a:r>
              <a:rPr lang="en-US" sz="1200" i="1" dirty="0" err="1">
                <a:latin typeface="Times New Roman" panose="02020603050405020304" pitchFamily="18" charset="0"/>
              </a:rPr>
              <a:t>D.Krotov</a:t>
            </a:r>
            <a:r>
              <a:rPr lang="en-US" sz="1200" i="1" dirty="0">
                <a:latin typeface="Times New Roman" panose="02020603050405020304" pitchFamily="18" charset="0"/>
              </a:rPr>
              <a:t> - J.J. Hopfield</a:t>
            </a:r>
            <a:endParaRPr lang="it-IT" sz="16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5299A9C-82D6-45C4-48BF-2DBB1B5716D9}"/>
                  </a:ext>
                </a:extLst>
              </p:cNvPr>
              <p:cNvSpPr txBox="1"/>
              <p:nvPr/>
            </p:nvSpPr>
            <p:spPr>
              <a:xfrm>
                <a:off x="9462" y="1880802"/>
                <a:ext cx="9144000" cy="1800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/>
                  <a:t>	</a:t>
                </a:r>
                <a:r>
                  <a:rPr lang="en-US" sz="1600" b="1" dirty="0"/>
                  <a:t>Back-propagation is not biologically plausible</a:t>
                </a:r>
                <a:r>
                  <a:rPr lang="en-US" sz="1600" dirty="0"/>
                  <a:t>, since the change of a specific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𝑤</m:t>
                        </m:r>
                      </m:e>
                      <m:sub>
                        <m:r>
                          <a:rPr lang="en-US" sz="1600" i="1"/>
                          <m:t>𝑖𝑗</m:t>
                        </m:r>
                      </m:sub>
                    </m:sSub>
                  </m:oMath>
                </a14:m>
                <a:r>
                  <a:rPr lang="en-US" sz="1600" dirty="0"/>
                  <a:t> requires the </a:t>
                </a:r>
              </a:p>
              <a:p>
                <a:r>
                  <a:rPr lang="en-US" sz="1600" dirty="0"/>
                  <a:t>	knowledge of all the previous weights up to the output layer of the network. </a:t>
                </a:r>
              </a:p>
              <a:p>
                <a:r>
                  <a:rPr lang="en-US" sz="1600" dirty="0"/>
                  <a:t>	</a:t>
                </a:r>
                <a:r>
                  <a:rPr lang="en-US" sz="1600" b="1" dirty="0"/>
                  <a:t>Plasticity is only between two consequent neurons</a:t>
                </a:r>
                <a:r>
                  <a:rPr lang="en-US" sz="1600" dirty="0"/>
                  <a:t>. 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	This means that the neuronal dynamic is local while BP is not. </a:t>
                </a:r>
              </a:p>
              <a:p>
                <a:r>
                  <a:rPr lang="en-US" sz="1600" dirty="0"/>
                  <a:t>	Fundamental idea: avoid back-propagation! </a:t>
                </a:r>
              </a:p>
              <a:p>
                <a:endParaRPr lang="it-IT" sz="1350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5299A9C-82D6-45C4-48BF-2DBB1B571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" y="1880802"/>
                <a:ext cx="9144000" cy="1800686"/>
              </a:xfrm>
              <a:prstGeom prst="rect">
                <a:avLst/>
              </a:prstGeom>
              <a:blipFill>
                <a:blip r:embed="rId3"/>
                <a:stretch>
                  <a:fillRect t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C2977458-0504-5DC5-7A8F-2847F30CC9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74" y="3827152"/>
            <a:ext cx="2851870" cy="2697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8921A412-0A64-AD81-30F0-8CF095324B0C}"/>
                  </a:ext>
                </a:extLst>
              </p:cNvPr>
              <p:cNvSpPr txBox="1"/>
              <p:nvPr/>
            </p:nvSpPr>
            <p:spPr>
              <a:xfrm>
                <a:off x="1122438" y="5774234"/>
                <a:ext cx="4645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it-IT" sz="1350" dirty="0"/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8921A412-0A64-AD81-30F0-8CF095324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438" y="5774234"/>
                <a:ext cx="46457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271676F0-D51A-CBD1-2D33-366BA1625D41}"/>
                  </a:ext>
                </a:extLst>
              </p:cNvPr>
              <p:cNvSpPr txBox="1"/>
              <p:nvPr/>
            </p:nvSpPr>
            <p:spPr>
              <a:xfrm>
                <a:off x="2376010" y="3695993"/>
                <a:ext cx="4685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350" dirty="0"/>
              </a:p>
            </p:txBody>
          </p:sp>
        </mc:Choice>
        <mc:Fallback>
          <p:sp>
            <p:nvSpPr>
              <p:cNvPr id="40" name="CasellaDiTesto 39">
                <a:extLst>
                  <a:ext uri="{FF2B5EF4-FFF2-40B4-BE49-F238E27FC236}">
                    <a16:creationId xmlns:a16="http://schemas.microsoft.com/office/drawing/2014/main" id="{271676F0-D51A-CBD1-2D33-366BA162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010" y="3695993"/>
                <a:ext cx="46857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>
            <a:extLst>
              <a:ext uri="{FF2B5EF4-FFF2-40B4-BE49-F238E27FC236}">
                <a16:creationId xmlns:a16="http://schemas.microsoft.com/office/drawing/2014/main" id="{FA1B84C0-0632-D3EE-E9B7-8DB37C40293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65" b="12002"/>
          <a:stretch/>
        </p:blipFill>
        <p:spPr>
          <a:xfrm>
            <a:off x="4673846" y="3624631"/>
            <a:ext cx="1472770" cy="209090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D423134-76F7-D255-0622-38980A9C595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9" b="6902"/>
          <a:stretch/>
        </p:blipFill>
        <p:spPr>
          <a:xfrm>
            <a:off x="7151044" y="3606419"/>
            <a:ext cx="1364306" cy="218612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6EC347-AA35-0314-D654-14C36F763442}"/>
              </a:ext>
            </a:extLst>
          </p:cNvPr>
          <p:cNvSpPr txBox="1"/>
          <p:nvPr/>
        </p:nvSpPr>
        <p:spPr>
          <a:xfrm>
            <a:off x="4562800" y="3390642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BDF2CA3-C4E7-81EC-5A4E-01A85540C351}"/>
              </a:ext>
            </a:extLst>
          </p:cNvPr>
          <p:cNvSpPr txBox="1"/>
          <p:nvPr/>
        </p:nvSpPr>
        <p:spPr>
          <a:xfrm>
            <a:off x="6685323" y="3357439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b)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7A62416-B635-9511-ADE9-D399B9B443E4}"/>
                  </a:ext>
                </a:extLst>
              </p:cNvPr>
              <p:cNvSpPr txBox="1"/>
              <p:nvPr/>
            </p:nvSpPr>
            <p:spPr>
              <a:xfrm>
                <a:off x="1203737" y="3732476"/>
                <a:ext cx="493982" cy="379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7A62416-B635-9511-ADE9-D399B9B44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737" y="3732476"/>
                <a:ext cx="493982" cy="379271"/>
              </a:xfrm>
              <a:prstGeom prst="rect">
                <a:avLst/>
              </a:prstGeom>
              <a:blipFill>
                <a:blip r:embed="rId9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51F5A7-8886-21CE-EC68-9E44520D3563}"/>
              </a:ext>
            </a:extLst>
          </p:cNvPr>
          <p:cNvSpPr txBox="1"/>
          <p:nvPr/>
        </p:nvSpPr>
        <p:spPr>
          <a:xfrm>
            <a:off x="4155272" y="5682329"/>
            <a:ext cx="3355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First layer is trained in the first phase, </a:t>
            </a:r>
          </a:p>
          <a:p>
            <a:r>
              <a:rPr lang="en-US" sz="1600" dirty="0"/>
              <a:t>while the second in the second phase.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41537A9E-5931-E8B3-5978-D578095A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8</a:t>
            </a:fld>
            <a:endParaRPr lang="en-GB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47691FB-6D69-5AF1-8620-A5AA8DF398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3E6C9F64-3AEB-64FB-95A5-4749C0D95622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Artificial Networks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34DE577-D7E6-2739-2C30-1E5487726A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4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EA27B5D3-DE31-904C-3C23-391DE03D7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0208"/>
            <a:ext cx="9144000" cy="518967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D5017-2BEA-4E4C-AA9F-A71C2534CE90}" type="slidenum">
              <a:rPr lang="en-GB" smtClean="0"/>
              <a:t>9</a:t>
            </a:fld>
            <a:endParaRPr lang="en-GB" dirty="0"/>
          </a:p>
        </p:txBody>
      </p:sp>
      <p:sp>
        <p:nvSpPr>
          <p:cNvPr id="28" name="Titolo 1"/>
          <p:cNvSpPr txBox="1">
            <a:spLocks/>
          </p:cNvSpPr>
          <p:nvPr/>
        </p:nvSpPr>
        <p:spPr>
          <a:xfrm>
            <a:off x="0" y="858252"/>
            <a:ext cx="9144000" cy="5431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First Layer</a:t>
            </a:r>
            <a:endParaRPr lang="it-IT" sz="27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1071587-1B29-966F-352D-C1D8D6E49D25}"/>
                  </a:ext>
                </a:extLst>
              </p:cNvPr>
              <p:cNvSpPr txBox="1"/>
              <p:nvPr/>
            </p:nvSpPr>
            <p:spPr>
              <a:xfrm>
                <a:off x="497334" y="1644971"/>
                <a:ext cx="3880076" cy="2196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+mj-lt"/>
                  <a:buAutoNum type="arabicPeriod"/>
                </a:pPr>
                <a:r>
                  <a:rPr lang="en-US" sz="1600" dirty="0"/>
                  <a:t>Give an image in input. Wait until the hidden neurons reach a steady state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600" dirty="0"/>
                  <a:t>.  The dynamic is described by an ODE that is like the v-equation of the </a:t>
                </a:r>
                <a:r>
                  <a:rPr lang="en-US" sz="1600" b="1" dirty="0"/>
                  <a:t>firing rate model</a:t>
                </a:r>
                <a:r>
                  <a:rPr lang="en-US" sz="1600" dirty="0"/>
                  <a:t>.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l-GR" sz="1600" i="1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el-GR" sz="16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/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sz="1600" i="1">
                                      <a:latin typeface="Cambria Math" panose="02040503050406030204" pitchFamily="18" charset="0"/>
                                    </a:rPr>
                                    <m:t>ν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it-IT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1071587-1B29-966F-352D-C1D8D6E49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34" y="1644971"/>
                <a:ext cx="3880076" cy="2196050"/>
              </a:xfrm>
              <a:prstGeom prst="rect">
                <a:avLst/>
              </a:prstGeom>
              <a:blipFill>
                <a:blip r:embed="rId4"/>
                <a:stretch>
                  <a:fillRect l="-943" t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17">
            <a:extLst>
              <a:ext uri="{FF2B5EF4-FFF2-40B4-BE49-F238E27FC236}">
                <a16:creationId xmlns:a16="http://schemas.microsoft.com/office/drawing/2014/main" id="{2856FDDF-99C4-3933-9DBE-176326B6D899}"/>
              </a:ext>
            </a:extLst>
          </p:cNvPr>
          <p:cNvSpPr/>
          <p:nvPr/>
        </p:nvSpPr>
        <p:spPr>
          <a:xfrm>
            <a:off x="7180561" y="1589564"/>
            <a:ext cx="396407" cy="176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FC1DD73C-5289-14F6-2BA5-A39AE012CABB}"/>
                  </a:ext>
                </a:extLst>
              </p:cNvPr>
              <p:cNvSpPr txBox="1"/>
              <p:nvPr/>
            </p:nvSpPr>
            <p:spPr>
              <a:xfrm>
                <a:off x="6349985" y="4210030"/>
                <a:ext cx="113511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it-IT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it-IT" sz="1600" b="1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FC1DD73C-5289-14F6-2BA5-A39AE012C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985" y="4210030"/>
                <a:ext cx="1135119" cy="46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9535B6-EA38-843D-3CC5-699242103F8C}"/>
                  </a:ext>
                </a:extLst>
              </p:cNvPr>
              <p:cNvSpPr txBox="1"/>
              <p:nvPr/>
            </p:nvSpPr>
            <p:spPr>
              <a:xfrm>
                <a:off x="4572000" y="1589564"/>
                <a:ext cx="4423763" cy="2362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+mj-lt"/>
                  <a:buAutoNum type="arabicPeriod" startAt="2"/>
                </a:pPr>
                <a:r>
                  <a:rPr lang="en-US" sz="1600" dirty="0"/>
                  <a:t>Once the steady state is achieved, the matrix of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it-IT" sz="1600" dirty="0"/>
                  <a:t> </a:t>
                </a:r>
                <a:r>
                  <a:rPr lang="en-US" sz="1600" dirty="0"/>
                  <a:t>is modified</a:t>
                </a:r>
                <a:r>
                  <a:rPr lang="it-IT" sz="1600" dirty="0"/>
                  <a:t>.</a:t>
                </a:r>
              </a:p>
              <a:p>
                <a:pPr marL="214313" indent="-214313">
                  <a:buFontTx/>
                  <a:buChar char="-"/>
                </a:pPr>
                <a:endParaRPr lang="it-IT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16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it-IT" sz="16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) 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784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The learning dynamic is described by a plasticity rule developed by Krotov and Hopfield.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C9535B6-EA38-843D-3CC5-699242103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89564"/>
                <a:ext cx="4423763" cy="2362378"/>
              </a:xfrm>
              <a:prstGeom prst="rect">
                <a:avLst/>
              </a:prstGeom>
              <a:blipFill>
                <a:blip r:embed="rId6"/>
                <a:stretch>
                  <a:fillRect l="-689" t="-775" b="-2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43FEF48A-B5B1-2FDF-FD6C-1B83E3C2E89A}"/>
              </a:ext>
            </a:extLst>
          </p:cNvPr>
          <p:cNvSpPr txBox="1"/>
          <p:nvPr/>
        </p:nvSpPr>
        <p:spPr>
          <a:xfrm>
            <a:off x="0" y="755219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	</a:t>
            </a:r>
          </a:p>
          <a:p>
            <a:r>
              <a:rPr lang="en-US" sz="1600" dirty="0"/>
              <a:t>	The first layer is trained in a biological way and the training is constituted by the iteration of two steps, </a:t>
            </a:r>
          </a:p>
          <a:p>
            <a:r>
              <a:rPr lang="en-US" sz="1600" dirty="0"/>
              <a:t>	for each training example: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C5B815A-9564-B968-E074-3CE7D1AE63A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2"/>
          <a:stretch/>
        </p:blipFill>
        <p:spPr>
          <a:xfrm>
            <a:off x="1461611" y="4034736"/>
            <a:ext cx="1666874" cy="25481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195782C-2258-5172-2249-2D95F485A915}"/>
                  </a:ext>
                </a:extLst>
              </p:cNvPr>
              <p:cNvSpPr txBox="1"/>
              <p:nvPr/>
            </p:nvSpPr>
            <p:spPr>
              <a:xfrm>
                <a:off x="2123252" y="4082345"/>
                <a:ext cx="4911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it-IT" sz="135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4195782C-2258-5172-2249-2D95F485A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252" y="4082345"/>
                <a:ext cx="491105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magine 30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66D9B6FE-C27E-E204-59A5-86A90779F06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13"/>
          <a:stretch/>
        </p:blipFill>
        <p:spPr>
          <a:xfrm>
            <a:off x="220314" y="4390317"/>
            <a:ext cx="1366935" cy="1492162"/>
          </a:xfrm>
          <a:prstGeom prst="rect">
            <a:avLst/>
          </a:prstGeom>
        </p:spPr>
      </p:pic>
      <p:pic>
        <p:nvPicPr>
          <p:cNvPr id="11" name="Immagine 10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10EEDE19-3B50-5794-300A-2F174BA126D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3"/>
          <a:stretch/>
        </p:blipFill>
        <p:spPr>
          <a:xfrm>
            <a:off x="3271918" y="4369126"/>
            <a:ext cx="2442380" cy="1534544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75F9340-CA6C-2CB6-62DC-AA16EA9D526F}"/>
              </a:ext>
            </a:extLst>
          </p:cNvPr>
          <p:cNvCxnSpPr>
            <a:cxnSpLocks/>
          </p:cNvCxnSpPr>
          <p:nvPr/>
        </p:nvCxnSpPr>
        <p:spPr>
          <a:xfrm>
            <a:off x="2933769" y="4435598"/>
            <a:ext cx="0" cy="299533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213BCAB-7795-0E02-8DE4-3B531D5B0952}"/>
                  </a:ext>
                </a:extLst>
              </p:cNvPr>
              <p:cNvSpPr txBox="1"/>
              <p:nvPr/>
            </p:nvSpPr>
            <p:spPr>
              <a:xfrm>
                <a:off x="3077203" y="4404067"/>
                <a:ext cx="3346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𝑖𝑛h</m:t>
                          </m:r>
                        </m:sub>
                      </m:sSub>
                    </m:oMath>
                  </m:oMathPara>
                </a14:m>
                <a:endParaRPr lang="it-IT" sz="135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213BCAB-7795-0E02-8DE4-3B531D5B0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3" y="4404067"/>
                <a:ext cx="334646" cy="246221"/>
              </a:xfrm>
              <a:prstGeom prst="rect">
                <a:avLst/>
              </a:prstGeom>
              <a:blipFill>
                <a:blip r:embed="rId11"/>
                <a:stretch>
                  <a:fillRect l="-16364" r="-29091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EAE5EAD-A2EA-F1AC-A442-2C10D3DDE451}"/>
              </a:ext>
            </a:extLst>
          </p:cNvPr>
          <p:cNvSpPr txBox="1"/>
          <p:nvPr/>
        </p:nvSpPr>
        <p:spPr>
          <a:xfrm>
            <a:off x="2786049" y="4735131"/>
            <a:ext cx="258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B3674F7-C86E-4D41-7643-EBBF5E549161}"/>
                  </a:ext>
                </a:extLst>
              </p:cNvPr>
              <p:cNvSpPr txBox="1"/>
              <p:nvPr/>
            </p:nvSpPr>
            <p:spPr>
              <a:xfrm>
                <a:off x="3062872" y="3887280"/>
                <a:ext cx="30720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BB3674F7-C86E-4D41-7643-EBBF5E549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72" y="3887280"/>
                <a:ext cx="30720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828345-B95F-93F3-8E5C-936B3617C3A8}"/>
              </a:ext>
            </a:extLst>
          </p:cNvPr>
          <p:cNvSpPr txBox="1"/>
          <p:nvPr/>
        </p:nvSpPr>
        <p:spPr>
          <a:xfrm>
            <a:off x="2790336" y="4097044"/>
            <a:ext cx="258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B1D1FDE-1283-8577-A7A1-DF0C506266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54"/>
            <a:ext cx="9144000" cy="748768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25F14A7B-2688-5B67-08A5-7DE57A0A32AF}"/>
              </a:ext>
            </a:extLst>
          </p:cNvPr>
          <p:cNvSpPr txBox="1">
            <a:spLocks/>
          </p:cNvSpPr>
          <p:nvPr/>
        </p:nvSpPr>
        <p:spPr>
          <a:xfrm>
            <a:off x="0" y="9164"/>
            <a:ext cx="9144000" cy="7385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700" b="1" dirty="0">
                <a:solidFill>
                  <a:schemeClr val="bg1"/>
                </a:solidFill>
              </a:rPr>
              <a:t>	</a:t>
            </a:r>
            <a:r>
              <a:rPr lang="en-US" sz="3200" b="1" dirty="0">
                <a:solidFill>
                  <a:schemeClr val="bg1"/>
                </a:solidFill>
              </a:rPr>
              <a:t>First Layer</a:t>
            </a:r>
            <a:endParaRPr lang="en-US" sz="2700" b="1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0DBA617-BD70-D6CE-0D27-88CB892250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094" y="22066"/>
            <a:ext cx="1814121" cy="7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5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13976</TotalTime>
  <Words>1659</Words>
  <Application>Microsoft Office PowerPoint</Application>
  <PresentationFormat>Presentazione su schermo (4:3)</PresentationFormat>
  <Paragraphs>296</Paragraphs>
  <Slides>21</Slides>
  <Notes>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NimbusRomNo9L-Medi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UNIVERSITA’À DEGLI STUDI DI PADOVA</dc:title>
  <dc:creator>Andrea Zanola</dc:creator>
  <cp:lastModifiedBy>Zanola Andrea</cp:lastModifiedBy>
  <cp:revision>179</cp:revision>
  <dcterms:created xsi:type="dcterms:W3CDTF">2020-10-19T09:47:25Z</dcterms:created>
  <dcterms:modified xsi:type="dcterms:W3CDTF">2022-09-05T19:28:03Z</dcterms:modified>
</cp:coreProperties>
</file>